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15"/>
  </p:notesMasterIdLst>
  <p:sldIdLst>
    <p:sldId id="260" r:id="rId3"/>
    <p:sldId id="265" r:id="rId4"/>
    <p:sldId id="292" r:id="rId5"/>
    <p:sldId id="285" r:id="rId6"/>
    <p:sldId id="290" r:id="rId7"/>
    <p:sldId id="266" r:id="rId8"/>
    <p:sldId id="293" r:id="rId9"/>
    <p:sldId id="294" r:id="rId10"/>
    <p:sldId id="295" r:id="rId11"/>
    <p:sldId id="291" r:id="rId12"/>
    <p:sldId id="288" r:id="rId13"/>
    <p:sldId id="283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469" userDrawn="1">
          <p15:clr>
            <a:srgbClr val="A4A3A4"/>
          </p15:clr>
        </p15:guide>
        <p15:guide id="4" orient="horz" pos="451" userDrawn="1">
          <p15:clr>
            <a:srgbClr val="A4A3A4"/>
          </p15:clr>
        </p15:guide>
        <p15:guide id="5" orient="horz" pos="278" userDrawn="1">
          <p15:clr>
            <a:srgbClr val="A4A3A4"/>
          </p15:clr>
        </p15:guide>
        <p15:guide id="6" pos="189" userDrawn="1">
          <p15:clr>
            <a:srgbClr val="A4A3A4"/>
          </p15:clr>
        </p15:guide>
        <p15:guide id="7" pos="4294" userDrawn="1">
          <p15:clr>
            <a:srgbClr val="A4A3A4"/>
          </p15:clr>
        </p15:guide>
        <p15:guide id="8" orient="horz" pos="40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4900"/>
    <a:srgbClr val="BF9000"/>
    <a:srgbClr val="70310E"/>
    <a:srgbClr val="EAF2FA"/>
    <a:srgbClr val="D6DCE5"/>
    <a:srgbClr val="B3DEF0"/>
    <a:srgbClr val="FFFFFF"/>
    <a:srgbClr val="FFF2CC"/>
    <a:srgbClr val="CBE3EB"/>
    <a:srgbClr val="B5D7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66" autoAdjust="0"/>
  </p:normalViewPr>
  <p:slideViewPr>
    <p:cSldViewPr snapToGrid="0" showGuides="1">
      <p:cViewPr>
        <p:scale>
          <a:sx n="75" d="100"/>
          <a:sy n="75" d="100"/>
        </p:scale>
        <p:origin x="1896" y="846"/>
      </p:cViewPr>
      <p:guideLst>
        <p:guide orient="horz" pos="2160"/>
        <p:guide pos="3840"/>
        <p:guide pos="7469"/>
        <p:guide orient="horz" pos="451"/>
        <p:guide orient="horz" pos="278"/>
        <p:guide pos="189"/>
        <p:guide pos="4294"/>
        <p:guide orient="horz" pos="406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3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E5ACE-4FA4-4B4B-B7F8-662BCF672CF2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D643E-5F2C-49CF-83FF-E485C6A051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93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0734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892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how races play an important role leading to the uneven time consuming to different group of people.</a:t>
            </a:r>
          </a:p>
          <a:p>
            <a:endParaRPr lang="en-US" altLang="zh-CN" dirty="0"/>
          </a:p>
          <a:p>
            <a:r>
              <a:rPr lang="en-US" altLang="zh-CN" dirty="0"/>
              <a:t>draw from the map from Chicago metropolitan agency for planning, it also illustrate the method I’m about to use to overlap the three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541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how races play an important role leading to the uneven time consuming to different group of people.</a:t>
            </a:r>
          </a:p>
          <a:p>
            <a:endParaRPr lang="en-US" altLang="zh-CN" dirty="0"/>
          </a:p>
          <a:p>
            <a:r>
              <a:rPr lang="en-US" altLang="zh-CN" dirty="0"/>
              <a:t>draw from the map from Chicago metropolitan agency for planning, it also illustrate the method I’m about to use to overlap the three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3938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how races play an important role leading to the uneven time consuming to different group of people.</a:t>
            </a:r>
          </a:p>
          <a:p>
            <a:endParaRPr lang="en-US" altLang="zh-CN" dirty="0"/>
          </a:p>
          <a:p>
            <a:r>
              <a:rPr lang="en-US" altLang="zh-CN" dirty="0"/>
              <a:t>draw from the map from Chicago metropolitan agency for planning, it also illustrate the method I’m about to use to overlap the three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6951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9033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414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296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964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409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4575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3776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216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07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8206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605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E4274-6686-4A88-B352-6CF8A7FC23C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ACAB8-BDC7-46D8-AED4-E3A5E447E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6438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ow To Start A Cab Service - Secular Europe Campaign">
            <a:extLst>
              <a:ext uri="{FF2B5EF4-FFF2-40B4-BE49-F238E27FC236}">
                <a16:creationId xmlns:a16="http://schemas.microsoft.com/office/drawing/2014/main" id="{C2FA197A-5076-4EB3-9983-7C65E2C21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46652"/>
            <a:ext cx="12192000" cy="7404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0" y="-546652"/>
            <a:ext cx="12192000" cy="4148528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9" name="e7d195523061f1c0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e7d195523061f1c0214d268728035a112e1f1a63855fa0d5B3BC3571FB2346650E40B27C71D4ADB669896543E409C0762562804D99F14164E036E91A4D200FB459B9C67F1066513BDCC2663F2655ED5A2F3E64E50905ECC13FD08E412A2449DFC0DEA4732AF4E76A12DAA23714D9A24C7EAC7F7CD8FF94AEC7D4E9162B55FEA74E289784371BE33B</a:t>
            </a:r>
            <a:endParaRPr lang="zh-CN" altLang="en-US" sz="100"/>
          </a:p>
        </p:txBody>
      </p:sp>
      <p:sp>
        <p:nvSpPr>
          <p:cNvPr id="4" name="文本框 3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 txBox="1"/>
          <p:nvPr/>
        </p:nvSpPr>
        <p:spPr>
          <a:xfrm>
            <a:off x="842822" y="703155"/>
            <a:ext cx="10252355" cy="1648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sz="4800" spc="300" dirty="0">
                <a:solidFill>
                  <a:srgbClr val="282828"/>
                </a:solidFill>
                <a:latin typeface="Arial Rounded MT Bold" panose="020F0704030504030204" pitchFamily="34" charset="0"/>
                <a:ea typeface=" 汉仪良品线简" panose="00020600040101010101" pitchFamily="18" charset="-122"/>
              </a:rPr>
              <a:t>NYC – Taxi trip duration analysis</a:t>
            </a:r>
            <a:endParaRPr lang="zh-CN" altLang="en-US" sz="4800" spc="300" dirty="0">
              <a:solidFill>
                <a:srgbClr val="282828"/>
              </a:solidFill>
              <a:latin typeface="Arial Rounded MT Bold" panose="020F0704030504030204" pitchFamily="34" charset="0"/>
              <a:ea typeface=" 汉仪良品线简" panose="00020600040101010101" pitchFamily="18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69B5A36-7BC1-46B8-B04E-003A71865EFF}"/>
              </a:ext>
            </a:extLst>
          </p:cNvPr>
          <p:cNvSpPr/>
          <p:nvPr/>
        </p:nvSpPr>
        <p:spPr>
          <a:xfrm>
            <a:off x="218322" y="5900845"/>
            <a:ext cx="9203960" cy="844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i="1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Yebei</a:t>
            </a:r>
            <a:r>
              <a:rPr lang="en-US" altLang="zh-CN" sz="2400" b="1" i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Yao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Mid-point presentation of </a:t>
            </a:r>
            <a:r>
              <a:rPr lang="en-US" altLang="zh-CN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CPLN</a:t>
            </a:r>
            <a:r>
              <a:rPr lang="en-US" altLang="zh-CN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-680-Capstone</a:t>
            </a:r>
          </a:p>
        </p:txBody>
      </p:sp>
    </p:spTree>
    <p:extLst>
      <p:ext uri="{BB962C8B-B14F-4D97-AF65-F5344CB8AC3E}">
        <p14:creationId xmlns:p14="http://schemas.microsoft.com/office/powerpoint/2010/main" val="1605685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370039" y="382940"/>
            <a:ext cx="701719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10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" y="205876"/>
            <a:ext cx="246907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Current Progress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EA9CD3-9289-4592-97F2-F4EE9DF958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78" r="5450"/>
          <a:stretch/>
        </p:blipFill>
        <p:spPr>
          <a:xfrm>
            <a:off x="6136781" y="719528"/>
            <a:ext cx="5724420" cy="533837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CB7597E-7F60-4DAE-AB32-E366826A7522}"/>
              </a:ext>
            </a:extLst>
          </p:cNvPr>
          <p:cNvSpPr/>
          <p:nvPr/>
        </p:nvSpPr>
        <p:spPr>
          <a:xfrm>
            <a:off x="5361103" y="6159500"/>
            <a:ext cx="6490017" cy="3829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Correlation Matrix of current features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51FE0B3-5545-45BB-A29B-7A079ABA416F}"/>
              </a:ext>
            </a:extLst>
          </p:cNvPr>
          <p:cNvSpPr/>
          <p:nvPr/>
        </p:nvSpPr>
        <p:spPr>
          <a:xfrm>
            <a:off x="203200" y="6159500"/>
            <a:ext cx="4955020" cy="3829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Some Exploratory Analysis plot of taxi trip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A3DCC51-6D87-4AF2-82EA-D77E0D6A9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98" y="719528"/>
            <a:ext cx="5671745" cy="293807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31F3492-E2BE-4677-9659-2F84333B86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799" y="3903520"/>
            <a:ext cx="3029309" cy="190703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83D11B3-CEC1-4EB4-81A5-1E2DB8E3AE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8010" y="3903521"/>
            <a:ext cx="2607211" cy="190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72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20051F8-7B4E-47A1-80B0-6EC26F0A3B77}"/>
              </a:ext>
            </a:extLst>
          </p:cNvPr>
          <p:cNvSpPr/>
          <p:nvPr/>
        </p:nvSpPr>
        <p:spPr>
          <a:xfrm>
            <a:off x="594995" y="968772"/>
            <a:ext cx="5361185" cy="5617232"/>
          </a:xfrm>
          <a:prstGeom prst="rect">
            <a:avLst/>
          </a:prstGeom>
          <a:solidFill>
            <a:srgbClr val="604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0550FA-3474-4F9B-90FC-A8B974D10D49}"/>
              </a:ext>
            </a:extLst>
          </p:cNvPr>
          <p:cNvSpPr/>
          <p:nvPr/>
        </p:nvSpPr>
        <p:spPr>
          <a:xfrm>
            <a:off x="6138027" y="968772"/>
            <a:ext cx="5713094" cy="5617232"/>
          </a:xfrm>
          <a:prstGeom prst="rect">
            <a:avLst/>
          </a:prstGeom>
          <a:solidFill>
            <a:srgbClr val="604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24BC318-50EB-4EEF-83DE-4DC4C812613A}"/>
              </a:ext>
            </a:extLst>
          </p:cNvPr>
          <p:cNvSpPr txBox="1"/>
          <p:nvPr/>
        </p:nvSpPr>
        <p:spPr>
          <a:xfrm>
            <a:off x="0" y="215901"/>
            <a:ext cx="18923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altLang="zh-CN" dirty="0"/>
              <a:t>Next steps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D847778-D9C0-420B-B147-2DD8FD496A3C}"/>
              </a:ext>
            </a:extLst>
          </p:cNvPr>
          <p:cNvSpPr/>
          <p:nvPr/>
        </p:nvSpPr>
        <p:spPr>
          <a:xfrm>
            <a:off x="6096000" y="1740729"/>
            <a:ext cx="5638800" cy="23059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Import amenity data, build a well-organized ride panel with all features available.</a:t>
            </a:r>
          </a:p>
          <a:p>
            <a:pPr marL="285750" indent="-285750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Build time series features, to</a:t>
            </a:r>
          </a:p>
          <a:p>
            <a:pPr marL="285750" indent="-285750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Draw conclusion of mobility pattern.</a:t>
            </a:r>
          </a:p>
          <a:p>
            <a:pPr marL="285750" indent="-285750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Build other models and make comparison of the MAE and select the best model.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498E8C6-7AAF-4E4B-8E8E-2BE6128C8684}"/>
              </a:ext>
            </a:extLst>
          </p:cNvPr>
          <p:cNvSpPr txBox="1"/>
          <p:nvPr/>
        </p:nvSpPr>
        <p:spPr>
          <a:xfrm>
            <a:off x="6235820" y="1126411"/>
            <a:ext cx="5130680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Next step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2947400-EBA9-4BDE-9FC4-CE24FED4B4AB}"/>
              </a:ext>
            </a:extLst>
          </p:cNvPr>
          <p:cNvSpPr/>
          <p:nvPr/>
        </p:nvSpPr>
        <p:spPr>
          <a:xfrm>
            <a:off x="776842" y="1773990"/>
            <a:ext cx="5130680" cy="9578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Because the sub sample of the data restrictions the result, time lag can not make sense in time series analysis.</a:t>
            </a:r>
            <a:endParaRPr lang="en-US" altLang="zh-CN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166CB8-4A17-47F6-B2FB-B193A9F54BD5}"/>
              </a:ext>
            </a:extLst>
          </p:cNvPr>
          <p:cNvSpPr txBox="1"/>
          <p:nvPr/>
        </p:nvSpPr>
        <p:spPr>
          <a:xfrm>
            <a:off x="916662" y="1159672"/>
            <a:ext cx="4448345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Problems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ABA547C-4B51-4533-BFE8-314426591AB8}"/>
              </a:ext>
            </a:extLst>
          </p:cNvPr>
          <p:cNvSpPr/>
          <p:nvPr/>
        </p:nvSpPr>
        <p:spPr>
          <a:xfrm>
            <a:off x="776842" y="3058153"/>
            <a:ext cx="5130680" cy="662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Some census features have little relation to the trip duration, should consider import features </a:t>
            </a:r>
          </a:p>
        </p:txBody>
      </p:sp>
    </p:spTree>
    <p:extLst>
      <p:ext uri="{BB962C8B-B14F-4D97-AF65-F5344CB8AC3E}">
        <p14:creationId xmlns:p14="http://schemas.microsoft.com/office/powerpoint/2010/main" val="2203860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How To Start A Cab Service - Secular Europe Campaign">
            <a:extLst>
              <a:ext uri="{FF2B5EF4-FFF2-40B4-BE49-F238E27FC236}">
                <a16:creationId xmlns:a16="http://schemas.microsoft.com/office/drawing/2014/main" id="{B8441599-B434-43AA-BE87-2434AF5AE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46652"/>
            <a:ext cx="12192000" cy="7404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e7d195523061f1c0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e7d195523061f1c0214d268728035a112e1f1a63855fa0d5B3BC3571FB2346650E40B27C71D4ADB669896543E409C0762562804D99F14164E036E91A4D200FB459B9C67F1066513BDCC2663F2655ED5A2F3E64E50905ECC13FD08E412A2449DFC0DEA4732AF4E76A12DAA23714D9A24C7EAC7F7CD8FF94AEC7D4E9162B55FEA74E289784371BE33B</a:t>
            </a:r>
            <a:endParaRPr lang="zh-CN" altLang="en-US" sz="100"/>
          </a:p>
        </p:txBody>
      </p:sp>
      <p:sp>
        <p:nvSpPr>
          <p:cNvPr id="8" name="矩形 7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>
            <a:extLst>
              <a:ext uri="{FF2B5EF4-FFF2-40B4-BE49-F238E27FC236}">
                <a16:creationId xmlns:a16="http://schemas.microsoft.com/office/drawing/2014/main" id="{4C17F654-181D-4511-8D91-5621B1813D3B}"/>
              </a:ext>
            </a:extLst>
          </p:cNvPr>
          <p:cNvSpPr/>
          <p:nvPr/>
        </p:nvSpPr>
        <p:spPr>
          <a:xfrm>
            <a:off x="0" y="863048"/>
            <a:ext cx="12192000" cy="4148528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4" name="文本框 3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 txBox="1"/>
          <p:nvPr/>
        </p:nvSpPr>
        <p:spPr>
          <a:xfrm>
            <a:off x="1554605" y="2319291"/>
            <a:ext cx="9082790" cy="102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sz="6000" spc="300" dirty="0">
                <a:solidFill>
                  <a:srgbClr val="282828"/>
                </a:solidFill>
                <a:latin typeface="Arial Rounded MT Bold" panose="020F0704030504030204" pitchFamily="34" charset="0"/>
                <a:ea typeface=" 汉仪良品线简" panose="00020600040101010101" pitchFamily="18" charset="-122"/>
              </a:rPr>
              <a:t>THANKS</a:t>
            </a:r>
            <a:endParaRPr lang="zh-CN" altLang="en-US" sz="6000" spc="300" dirty="0">
              <a:solidFill>
                <a:srgbClr val="282828"/>
              </a:solidFill>
              <a:latin typeface="Arial Rounded MT Bold" panose="020F0704030504030204" pitchFamily="34" charset="0"/>
              <a:ea typeface=" 汉仪良品线简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553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8" descr="How To Start A Cab Service - Secular Europe Campaign">
            <a:extLst>
              <a:ext uri="{FF2B5EF4-FFF2-40B4-BE49-F238E27FC236}">
                <a16:creationId xmlns:a16="http://schemas.microsoft.com/office/drawing/2014/main" id="{9538E719-BF4A-4159-B107-4A3381543B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20"/>
          <a:stretch/>
        </p:blipFill>
        <p:spPr bwMode="auto">
          <a:xfrm>
            <a:off x="5441744" y="0"/>
            <a:ext cx="67502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D437419-A145-424A-A5CF-25DC33BC06A4}"/>
              </a:ext>
            </a:extLst>
          </p:cNvPr>
          <p:cNvSpPr/>
          <p:nvPr/>
        </p:nvSpPr>
        <p:spPr>
          <a:xfrm>
            <a:off x="853729" y="954584"/>
            <a:ext cx="3772246" cy="5198241"/>
          </a:xfrm>
          <a:prstGeom prst="rect">
            <a:avLst/>
          </a:prstGeom>
          <a:solidFill>
            <a:srgbClr val="EAF2F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904910" y="1134397"/>
            <a:ext cx="2308486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Agenda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B9F249E-9C2B-4FC4-A5C8-DBACDD263158}"/>
              </a:ext>
            </a:extLst>
          </p:cNvPr>
          <p:cNvGrpSpPr/>
          <p:nvPr/>
        </p:nvGrpSpPr>
        <p:grpSpPr>
          <a:xfrm>
            <a:off x="1458592" y="2027206"/>
            <a:ext cx="3455052" cy="3803235"/>
            <a:chOff x="7515507" y="2311400"/>
            <a:chExt cx="3455052" cy="3803235"/>
          </a:xfrm>
        </p:grpSpPr>
        <p:sp>
          <p:nvSpPr>
            <p:cNvPr id="23" name="文本框 22"/>
            <p:cNvSpPr txBox="1"/>
            <p:nvPr/>
          </p:nvSpPr>
          <p:spPr>
            <a:xfrm>
              <a:off x="7849321" y="2513443"/>
              <a:ext cx="3062515" cy="4996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2400" b="1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l"/>
              <a:r>
                <a:rPr lang="en-US" altLang="zh-CN" sz="2000" dirty="0"/>
                <a:t>Question</a:t>
              </a:r>
              <a:endParaRPr lang="zh-CN" altLang="en-US" sz="2000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518399" y="2311400"/>
              <a:ext cx="17315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ea typeface="微软雅黑" panose="020B0503020204020204" pitchFamily="34" charset="-122"/>
                </a:defRPr>
              </a:lvl1pPr>
            </a:lstStyle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zh-CN" dirty="0"/>
                <a:t>PART 01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22AD405-82C6-410C-86D0-660266676009}"/>
                </a:ext>
              </a:extLst>
            </p:cNvPr>
            <p:cNvSpPr txBox="1"/>
            <p:nvPr/>
          </p:nvSpPr>
          <p:spPr>
            <a:xfrm>
              <a:off x="7849321" y="3588087"/>
              <a:ext cx="3062515" cy="4996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2400" b="1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l"/>
              <a:r>
                <a:rPr lang="en-US" altLang="zh-CN" sz="2000" dirty="0"/>
                <a:t>Data source</a:t>
              </a:r>
              <a:endParaRPr lang="zh-CN" altLang="en-US" sz="2000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30797557-0FE4-4C94-B411-6463F535B5F2}"/>
                </a:ext>
              </a:extLst>
            </p:cNvPr>
            <p:cNvSpPr txBox="1"/>
            <p:nvPr/>
          </p:nvSpPr>
          <p:spPr>
            <a:xfrm>
              <a:off x="7515507" y="3345594"/>
              <a:ext cx="17344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ea typeface="微软雅黑" panose="020B0503020204020204" pitchFamily="34" charset="-122"/>
                </a:defRPr>
              </a:lvl1pPr>
            </a:lstStyle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zh-CN"/>
                <a:t>PART 02</a:t>
              </a:r>
              <a:endParaRPr lang="en-US" altLang="zh-CN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D96A899-27A4-4A77-88FD-BBB46CD537F9}"/>
                </a:ext>
              </a:extLst>
            </p:cNvPr>
            <p:cNvSpPr txBox="1"/>
            <p:nvPr/>
          </p:nvSpPr>
          <p:spPr>
            <a:xfrm>
              <a:off x="7849321" y="4616619"/>
              <a:ext cx="3062515" cy="4996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2400" b="1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l"/>
              <a:r>
                <a:rPr lang="en-US" altLang="zh-CN" sz="2000" dirty="0"/>
                <a:t>Current progress</a:t>
              </a:r>
              <a:endParaRPr lang="zh-CN" altLang="en-US" sz="2000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5D8ACBA-4B3E-4245-8BF5-6C81E5F7359C}"/>
                </a:ext>
              </a:extLst>
            </p:cNvPr>
            <p:cNvSpPr txBox="1"/>
            <p:nvPr/>
          </p:nvSpPr>
          <p:spPr>
            <a:xfrm>
              <a:off x="7515507" y="4374126"/>
              <a:ext cx="17344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ea typeface="微软雅黑" panose="020B0503020204020204" pitchFamily="34" charset="-122"/>
                </a:defRPr>
              </a:lvl1pPr>
            </a:lstStyle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zh-CN"/>
                <a:t>PART 03</a:t>
              </a:r>
              <a:endParaRPr lang="en-US" altLang="zh-CN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202CBF4-36F5-4026-B24E-AE9CB404D928}"/>
                </a:ext>
              </a:extLst>
            </p:cNvPr>
            <p:cNvSpPr txBox="1"/>
            <p:nvPr/>
          </p:nvSpPr>
          <p:spPr>
            <a:xfrm>
              <a:off x="7908044" y="5615011"/>
              <a:ext cx="3062515" cy="4996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400" b="1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2000" dirty="0"/>
                <a:t>Next step</a:t>
              </a:r>
              <a:endParaRPr lang="zh-CN" altLang="en-US" sz="2000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40700B9-96EF-447C-8EC1-BE6FEBB4E1A9}"/>
                </a:ext>
              </a:extLst>
            </p:cNvPr>
            <p:cNvSpPr txBox="1"/>
            <p:nvPr/>
          </p:nvSpPr>
          <p:spPr>
            <a:xfrm>
              <a:off x="7574230" y="5384866"/>
              <a:ext cx="17344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ea typeface="微软雅黑" panose="020B0503020204020204" pitchFamily="34" charset="-122"/>
                </a:defRPr>
              </a:lvl1pPr>
            </a:lstStyle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zh-CN" dirty="0"/>
                <a:t>PART 04</a:t>
              </a:r>
            </a:p>
          </p:txBody>
        </p: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C13D26DB-B278-42A2-B557-FD5FD52FC294}"/>
              </a:ext>
            </a:extLst>
          </p:cNvPr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灯片编号占位符 5">
            <a:extLst>
              <a:ext uri="{FF2B5EF4-FFF2-40B4-BE49-F238E27FC236}">
                <a16:creationId xmlns:a16="http://schemas.microsoft.com/office/drawing/2014/main" id="{B12B0D1C-DFD1-499D-9696-AADB34F85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70039" y="382940"/>
            <a:ext cx="701719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2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0976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>
            <a:extLst>
              <a:ext uri="{FF2B5EF4-FFF2-40B4-BE49-F238E27FC236}">
                <a16:creationId xmlns:a16="http://schemas.microsoft.com/office/drawing/2014/main" id="{BAADF5DF-5F22-4A4F-8D01-15579B113101}"/>
              </a:ext>
            </a:extLst>
          </p:cNvPr>
          <p:cNvSpPr/>
          <p:nvPr/>
        </p:nvSpPr>
        <p:spPr>
          <a:xfrm>
            <a:off x="261503" y="2839417"/>
            <a:ext cx="6529821" cy="3802682"/>
          </a:xfrm>
          <a:prstGeom prst="rect">
            <a:avLst/>
          </a:prstGeom>
          <a:solidFill>
            <a:srgbClr val="EAF2F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DA15032-1344-4B90-89FF-EDCBC07617B0}"/>
              </a:ext>
            </a:extLst>
          </p:cNvPr>
          <p:cNvSpPr/>
          <p:nvPr/>
        </p:nvSpPr>
        <p:spPr>
          <a:xfrm>
            <a:off x="261504" y="857250"/>
            <a:ext cx="6529821" cy="1733549"/>
          </a:xfrm>
          <a:prstGeom prst="rect">
            <a:avLst/>
          </a:prstGeom>
          <a:solidFill>
            <a:srgbClr val="EAF2F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05D47DA-23AF-49C5-807C-17F36178602D}"/>
              </a:ext>
            </a:extLst>
          </p:cNvPr>
          <p:cNvSpPr txBox="1"/>
          <p:nvPr/>
        </p:nvSpPr>
        <p:spPr>
          <a:xfrm>
            <a:off x="0" y="215901"/>
            <a:ext cx="18923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altLang="zh-CN" dirty="0"/>
              <a:t>Introduction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9D9534B-96DF-4C4D-B97A-06A9FE860484}"/>
              </a:ext>
            </a:extLst>
          </p:cNvPr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2E6B8E-CF5E-41AE-95D2-A5B439ACC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70039" y="382940"/>
            <a:ext cx="701719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3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0FCDC19-F72E-43AD-BB51-CAC460CDABB0}"/>
              </a:ext>
            </a:extLst>
          </p:cNvPr>
          <p:cNvSpPr txBox="1"/>
          <p:nvPr/>
        </p:nvSpPr>
        <p:spPr>
          <a:xfrm>
            <a:off x="261505" y="930259"/>
            <a:ext cx="8099846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Competition from Kaggle in 2016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1290846-9336-49DA-9831-7AF5B000F10F}"/>
              </a:ext>
            </a:extLst>
          </p:cNvPr>
          <p:cNvSpPr txBox="1"/>
          <p:nvPr/>
        </p:nvSpPr>
        <p:spPr>
          <a:xfrm>
            <a:off x="548889" y="1511316"/>
            <a:ext cx="6156711" cy="84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Inspired by the Competition held from Kaggle in </a:t>
            </a:r>
            <a:r>
              <a:rPr lang="en-US" altLang="zh-CN" sz="1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2016,which</a:t>
            </a:r>
            <a:r>
              <a:rPr lang="en-US" altLang="zh-C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challenging competitors to </a:t>
            </a:r>
            <a:r>
              <a:rPr lang="en-US" altLang="zh-CN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build a model that predicts </a:t>
            </a:r>
            <a:r>
              <a:rPr lang="en-US" altLang="zh-CN" sz="14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total ride duration </a:t>
            </a:r>
            <a:r>
              <a:rPr lang="en-US" altLang="zh-CN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 taxi trips </a:t>
            </a:r>
            <a:r>
              <a:rPr lang="en-US" altLang="zh-C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New York City.</a:t>
            </a:r>
            <a:endParaRPr lang="zh-CN" altLang="en-US" sz="140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F7FEFA9-24A2-4BC1-9A1E-C6F819115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600" y="0"/>
            <a:ext cx="4978400" cy="68580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2E84AFAB-5605-48E4-8D4C-3F6BCDBF2A98}"/>
              </a:ext>
            </a:extLst>
          </p:cNvPr>
          <p:cNvSpPr txBox="1"/>
          <p:nvPr/>
        </p:nvSpPr>
        <p:spPr>
          <a:xfrm>
            <a:off x="261504" y="2935688"/>
            <a:ext cx="8099846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Based on Rideshare project previously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B21C7A4-0084-4BC5-ABAA-D0AA199FA7ED}"/>
              </a:ext>
            </a:extLst>
          </p:cNvPr>
          <p:cNvSpPr txBox="1"/>
          <p:nvPr/>
        </p:nvSpPr>
        <p:spPr>
          <a:xfrm>
            <a:off x="548888" y="3516745"/>
            <a:ext cx="6156711" cy="84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latin typeface="Open Sans" panose="020B0606030504020204" pitchFamily="34" charset="0"/>
                <a:cs typeface="Open Sans" panose="020B0606030504020204" pitchFamily="34" charset="0"/>
              </a:rPr>
              <a:t>Borrow experience from MUSA 508, I’m going to mainly focus on the </a:t>
            </a:r>
            <a:r>
              <a:rPr lang="en-US" altLang="zh-CN" sz="1400" b="1" dirty="0">
                <a:latin typeface="Open Sans" panose="020B0606030504020204" pitchFamily="34" charset="0"/>
                <a:cs typeface="Open Sans" panose="020B0606030504020204" pitchFamily="34" charset="0"/>
              </a:rPr>
              <a:t>spatial problem of </a:t>
            </a:r>
            <a:r>
              <a:rPr lang="en-US" altLang="zh-CN" sz="1400" b="1" dirty="0">
                <a:solidFill>
                  <a:srgbClr val="C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both space demand and time trip duration </a:t>
            </a:r>
            <a:r>
              <a:rPr lang="en-US" altLang="zh-CN" sz="1400" b="1" dirty="0">
                <a:latin typeface="Open Sans" panose="020B0606030504020204" pitchFamily="34" charset="0"/>
                <a:cs typeface="Open Sans" panose="020B0606030504020204" pitchFamily="34" charset="0"/>
              </a:rPr>
              <a:t>of taxi</a:t>
            </a:r>
            <a:r>
              <a:rPr lang="en-US" altLang="zh-CN" sz="1400" dirty="0">
                <a:latin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just">
              <a:lnSpc>
                <a:spcPct val="120000"/>
              </a:lnSpc>
            </a:pPr>
            <a:endParaRPr lang="zh-CN" altLang="en-US" sz="140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7F065C2-4790-464E-997E-6E320E45C02F}"/>
              </a:ext>
            </a:extLst>
          </p:cNvPr>
          <p:cNvSpPr txBox="1"/>
          <p:nvPr/>
        </p:nvSpPr>
        <p:spPr>
          <a:xfrm>
            <a:off x="628650" y="4190191"/>
            <a:ext cx="6076949" cy="2400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latin typeface="Open Sans" panose="020B0606030504020204" pitchFamily="34" charset="0"/>
                <a:cs typeface="Open Sans" panose="020B0606030504020204" pitchFamily="34" charset="0"/>
              </a:rPr>
              <a:t>Spatial demand</a:t>
            </a:r>
          </a:p>
          <a:p>
            <a:pPr algn="just">
              <a:lnSpc>
                <a:spcPct val="120000"/>
              </a:lnSpc>
            </a:pPr>
            <a:r>
              <a:rPr lang="en-US" altLang="zh-CN" sz="1400" dirty="0">
                <a:latin typeface="Open Sans" panose="020B0606030504020204" pitchFamily="34" charset="0"/>
                <a:cs typeface="Open Sans" panose="020B0606030504020204" pitchFamily="34" charset="0"/>
              </a:rPr>
              <a:t>      With the help of </a:t>
            </a:r>
            <a:r>
              <a:rPr lang="en-US" altLang="zh-CN" sz="1400" b="1" dirty="0">
                <a:latin typeface="Open Sans" panose="020B0606030504020204" pitchFamily="34" charset="0"/>
                <a:cs typeface="Open Sans" panose="020B0606030504020204" pitchFamily="34" charset="0"/>
              </a:rPr>
              <a:t>geospatial machine learning model</a:t>
            </a:r>
            <a:r>
              <a:rPr lang="en-US" altLang="zh-CN" sz="1400" dirty="0">
                <a:latin typeface="Open Sans" panose="020B0606030504020204" pitchFamily="34" charset="0"/>
                <a:cs typeface="Open Sans" panose="020B0606030504020204" pitchFamily="34" charset="0"/>
              </a:rPr>
              <a:t>, both taxi and ride share companies will be able to </a:t>
            </a:r>
            <a:r>
              <a:rPr lang="en-US" altLang="zh-CN" sz="1400" b="1" dirty="0">
                <a:latin typeface="Open Sans" panose="020B0606030504020204" pitchFamily="34" charset="0"/>
                <a:cs typeface="Open Sans" panose="020B0606030504020204" pitchFamily="34" charset="0"/>
              </a:rPr>
              <a:t>allocate car resources accurately </a:t>
            </a:r>
            <a:r>
              <a:rPr lang="en-US" altLang="zh-CN" sz="1400" dirty="0">
                <a:latin typeface="Open Sans" panose="020B0606030504020204" pitchFamily="34" charset="0"/>
                <a:cs typeface="Open Sans" panose="020B0606030504020204" pitchFamily="34" charset="0"/>
              </a:rPr>
              <a:t>considering spatial facilities, district of the city, weather condition, etc.</a:t>
            </a:r>
          </a:p>
          <a:p>
            <a:pPr algn="just">
              <a:lnSpc>
                <a:spcPct val="120000"/>
              </a:lnSpc>
            </a:pPr>
            <a:endParaRPr lang="en-US" altLang="zh-CN" sz="1400" dirty="0"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latin typeface="Open Sans" panose="020B0606030504020204" pitchFamily="34" charset="0"/>
                <a:cs typeface="Open Sans" panose="020B0606030504020204" pitchFamily="34" charset="0"/>
              </a:rPr>
              <a:t>Time demand</a:t>
            </a:r>
          </a:p>
          <a:p>
            <a:pPr algn="just">
              <a:lnSpc>
                <a:spcPct val="120000"/>
              </a:lnSpc>
            </a:pPr>
            <a:r>
              <a:rPr lang="en-US" altLang="zh-CN" sz="1400" b="1" dirty="0">
                <a:latin typeface="Open Sans" panose="020B0606030504020204" pitchFamily="34" charset="0"/>
                <a:cs typeface="Open Sans" panose="020B0606030504020204" pitchFamily="34" charset="0"/>
              </a:rPr>
              <a:t>      </a:t>
            </a:r>
            <a:r>
              <a:rPr lang="en-US" altLang="zh-CN" sz="1400" dirty="0">
                <a:latin typeface="Open Sans" panose="020B0606030504020204" pitchFamily="34" charset="0"/>
                <a:cs typeface="Open Sans" panose="020B0606030504020204" pitchFamily="34" charset="0"/>
              </a:rPr>
              <a:t>With the help of </a:t>
            </a:r>
            <a:r>
              <a:rPr lang="en-US" altLang="zh-CN" sz="1400" b="1" i="0" dirty="0">
                <a:solidFill>
                  <a:srgbClr val="333333"/>
                </a:solidFill>
                <a:effectLst/>
                <a:latin typeface="Helvetica Neue"/>
              </a:rPr>
              <a:t>serial correlation</a:t>
            </a:r>
            <a:r>
              <a:rPr lang="en-US" altLang="zh-CN" sz="1400" dirty="0">
                <a:latin typeface="Open Sans" panose="020B0606030504020204" pitchFamily="34" charset="0"/>
                <a:cs typeface="Open Sans" panose="020B0606030504020204" pitchFamily="34" charset="0"/>
              </a:rPr>
              <a:t>, build a time series model help to generalize the taxi duration pattern, so as to predict the time consumption of each trip predicted.</a:t>
            </a:r>
            <a:endParaRPr lang="zh-CN" altLang="en-US" sz="140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十字形 7">
            <a:extLst>
              <a:ext uri="{FF2B5EF4-FFF2-40B4-BE49-F238E27FC236}">
                <a16:creationId xmlns:a16="http://schemas.microsoft.com/office/drawing/2014/main" id="{3B65E9C9-A79D-4A8F-BE91-DEC0949F2FCD}"/>
              </a:ext>
            </a:extLst>
          </p:cNvPr>
          <p:cNvSpPr/>
          <p:nvPr/>
        </p:nvSpPr>
        <p:spPr>
          <a:xfrm>
            <a:off x="3000375" y="2262242"/>
            <a:ext cx="915975" cy="780342"/>
          </a:xfrm>
          <a:prstGeom prst="plus">
            <a:avLst>
              <a:gd name="adj" fmla="val 3490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1">
                    <a:lumMod val="50000"/>
                  </a:schemeClr>
                </a:solidFill>
                <a:latin typeface="Arial Black" panose="020B0A04020102020204" pitchFamily="34" charset="0"/>
              </a:rPr>
              <a:t>+</a:t>
            </a:r>
            <a:endParaRPr lang="zh-CN" altLang="en-US" sz="2800" b="1" dirty="0">
              <a:solidFill>
                <a:schemeClr val="accent1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979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05D47DA-23AF-49C5-807C-17F36178602D}"/>
              </a:ext>
            </a:extLst>
          </p:cNvPr>
          <p:cNvSpPr txBox="1"/>
          <p:nvPr/>
        </p:nvSpPr>
        <p:spPr>
          <a:xfrm>
            <a:off x="0" y="215901"/>
            <a:ext cx="226695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altLang="zh-CN" dirty="0"/>
              <a:t>Motivation &amp; Goal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9D9534B-96DF-4C4D-B97A-06A9FE860484}"/>
              </a:ext>
            </a:extLst>
          </p:cNvPr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2E6B8E-CF5E-41AE-95D2-A5B439ACC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70039" y="382940"/>
            <a:ext cx="701719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4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64796BB-9340-42B7-B5B3-C87E2ED48B8A}"/>
              </a:ext>
            </a:extLst>
          </p:cNvPr>
          <p:cNvSpPr txBox="1"/>
          <p:nvPr/>
        </p:nvSpPr>
        <p:spPr>
          <a:xfrm>
            <a:off x="7691849" y="6605920"/>
            <a:ext cx="4625599" cy="247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pic [1][2] Borrow from </a:t>
            </a:r>
            <a:r>
              <a:rPr lang="en-US" altLang="zh-CN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nilesh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en-US" altLang="zh-CN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patil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en-US" altLang="zh-CN" sz="900" b="0" i="1" dirty="0">
                <a:solidFill>
                  <a:srgbClr val="222222"/>
                </a:solidFill>
                <a:effectLst/>
                <a:latin typeface="volkhov"/>
              </a:rPr>
              <a:t>Characterizing &amp; analyzing networks : NYC taxi data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6A00794-E9B8-4ABE-AEED-BB456F75AF75}"/>
              </a:ext>
            </a:extLst>
          </p:cNvPr>
          <p:cNvSpPr txBox="1"/>
          <p:nvPr/>
        </p:nvSpPr>
        <p:spPr>
          <a:xfrm>
            <a:off x="11452681" y="3792091"/>
            <a:ext cx="3536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[1]</a:t>
            </a:r>
            <a:endParaRPr lang="zh-CN" altLang="en-US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03E363C3-AD09-413A-91EF-12E735E18A13}"/>
              </a:ext>
            </a:extLst>
          </p:cNvPr>
          <p:cNvGrpSpPr/>
          <p:nvPr/>
        </p:nvGrpSpPr>
        <p:grpSpPr>
          <a:xfrm>
            <a:off x="8100896" y="466005"/>
            <a:ext cx="3970863" cy="6182423"/>
            <a:chOff x="8100896" y="466005"/>
            <a:chExt cx="3970863" cy="6182423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694EDCFD-9AA3-4C03-B5CD-8082A5A3E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72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100896" y="466005"/>
              <a:ext cx="3970862" cy="3608421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7487BE1D-7770-42B8-8BCC-8318E38758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7200"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rcRect r="14155"/>
            <a:stretch/>
          </p:blipFill>
          <p:spPr>
            <a:xfrm>
              <a:off x="8100897" y="4063535"/>
              <a:ext cx="3970862" cy="2584893"/>
            </a:xfrm>
            <a:prstGeom prst="rect">
              <a:avLst/>
            </a:prstGeom>
          </p:spPr>
        </p:pic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BCBB85AD-55C9-409E-AB83-7257144157E8}"/>
              </a:ext>
            </a:extLst>
          </p:cNvPr>
          <p:cNvSpPr txBox="1"/>
          <p:nvPr/>
        </p:nvSpPr>
        <p:spPr>
          <a:xfrm>
            <a:off x="11464504" y="6270311"/>
            <a:ext cx="3536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[2]</a:t>
            </a:r>
            <a:endParaRPr lang="zh-CN" altLang="en-US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13DA4F8-C9E7-4988-B5A8-D63DAF75D7E0}"/>
              </a:ext>
            </a:extLst>
          </p:cNvPr>
          <p:cNvSpPr txBox="1"/>
          <p:nvPr/>
        </p:nvSpPr>
        <p:spPr>
          <a:xfrm>
            <a:off x="11497456" y="3727926"/>
            <a:ext cx="3536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[1]</a:t>
            </a:r>
            <a:endParaRPr lang="zh-CN" altLang="en-US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45DC4D1-76BF-4854-922C-275F1FB22245}"/>
              </a:ext>
            </a:extLst>
          </p:cNvPr>
          <p:cNvSpPr txBox="1"/>
          <p:nvPr/>
        </p:nvSpPr>
        <p:spPr>
          <a:xfrm>
            <a:off x="571039" y="3035557"/>
            <a:ext cx="7220315" cy="3325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the 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5C52FE9-110C-45B3-B403-717D047198BE}"/>
              </a:ext>
            </a:extLst>
          </p:cNvPr>
          <p:cNvGrpSpPr/>
          <p:nvPr/>
        </p:nvGrpSpPr>
        <p:grpSpPr>
          <a:xfrm>
            <a:off x="223404" y="719529"/>
            <a:ext cx="9253971" cy="5922570"/>
            <a:chOff x="223404" y="719529"/>
            <a:chExt cx="9431135" cy="5642780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E86488D4-0A8F-4ED9-BE30-25C9CB56D162}"/>
                </a:ext>
              </a:extLst>
            </p:cNvPr>
            <p:cNvGrpSpPr/>
            <p:nvPr/>
          </p:nvGrpSpPr>
          <p:grpSpPr>
            <a:xfrm>
              <a:off x="223404" y="719529"/>
              <a:ext cx="9431135" cy="4387324"/>
              <a:chOff x="223404" y="719528"/>
              <a:chExt cx="9431135" cy="4626846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2D0E122A-674E-47C4-B481-DDE05DBB6AB9}"/>
                  </a:ext>
                </a:extLst>
              </p:cNvPr>
              <p:cNvSpPr/>
              <p:nvPr/>
            </p:nvSpPr>
            <p:spPr>
              <a:xfrm>
                <a:off x="261501" y="743889"/>
                <a:ext cx="7839393" cy="1733549"/>
              </a:xfrm>
              <a:prstGeom prst="rect">
                <a:avLst/>
              </a:prstGeom>
              <a:solidFill>
                <a:srgbClr val="EAF2FA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083D3C38-4855-4E3F-9AC9-8AAA5B55C4FD}"/>
                  </a:ext>
                </a:extLst>
              </p:cNvPr>
              <p:cNvSpPr/>
              <p:nvPr/>
            </p:nvSpPr>
            <p:spPr>
              <a:xfrm>
                <a:off x="261501" y="2643427"/>
                <a:ext cx="7839393" cy="1471651"/>
              </a:xfrm>
              <a:prstGeom prst="rect">
                <a:avLst/>
              </a:prstGeom>
              <a:solidFill>
                <a:srgbClr val="EAF2FA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E1290846-9336-49DA-9831-7AF5B000F10F}"/>
                  </a:ext>
                </a:extLst>
              </p:cNvPr>
              <p:cNvSpPr txBox="1"/>
              <p:nvPr/>
            </p:nvSpPr>
            <p:spPr>
              <a:xfrm>
                <a:off x="571043" y="1361664"/>
                <a:ext cx="7220315" cy="849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Based on the provided taxi trip dataset, conduct an all-around data exploration analysis, to </a:t>
                </a:r>
                <a:r>
                  <a:rPr lang="en-US" altLang="zh-CN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identify local population’s travel habits and daily routines 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in features such as time scope, distance, location and so on.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27EB331E-09F2-4C5C-A95B-6220089A8A1A}"/>
                  </a:ext>
                </a:extLst>
              </p:cNvPr>
              <p:cNvSpPr txBox="1"/>
              <p:nvPr/>
            </p:nvSpPr>
            <p:spPr>
              <a:xfrm>
                <a:off x="223404" y="719528"/>
                <a:ext cx="9431135" cy="5020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u"/>
                </a:pPr>
                <a:r>
                  <a:rPr lang="en-US" altLang="zh-CN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Generalized taxi mobility pattern exploration</a:t>
                </a:r>
                <a:endPara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72FEC7B3-F437-4823-99FB-F345F9958DBE}"/>
                  </a:ext>
                </a:extLst>
              </p:cNvPr>
              <p:cNvSpPr txBox="1"/>
              <p:nvPr/>
            </p:nvSpPr>
            <p:spPr>
              <a:xfrm>
                <a:off x="223404" y="2576250"/>
                <a:ext cx="8099846" cy="5020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u"/>
                </a:pPr>
                <a:r>
                  <a:rPr lang="en-US" altLang="zh-CN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Predict taxi demand (trip count) in census tract</a:t>
                </a:r>
                <a:endPara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5D1D0FEF-8855-4C97-BAC1-0A0214BB7161}"/>
                  </a:ext>
                </a:extLst>
              </p:cNvPr>
              <p:cNvSpPr/>
              <p:nvPr/>
            </p:nvSpPr>
            <p:spPr>
              <a:xfrm>
                <a:off x="261501" y="4327950"/>
                <a:ext cx="7839393" cy="1018424"/>
              </a:xfrm>
              <a:prstGeom prst="rect">
                <a:avLst/>
              </a:prstGeom>
              <a:solidFill>
                <a:srgbClr val="EAF2FA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402F906-C971-45C6-83B9-83FEDE75CA70}"/>
                  </a:ext>
                </a:extLst>
              </p:cNvPr>
              <p:cNvSpPr txBox="1"/>
              <p:nvPr/>
            </p:nvSpPr>
            <p:spPr>
              <a:xfrm>
                <a:off x="223404" y="4238626"/>
                <a:ext cx="8099846" cy="5020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u"/>
                </a:pPr>
                <a:r>
                  <a:rPr lang="en-US" altLang="zh-CN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Predict trip duration of each trip in test data</a:t>
                </a:r>
                <a:endPara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89707BE5-4AE2-4CEE-AABF-109E6EFFC5B5}"/>
                </a:ext>
              </a:extLst>
            </p:cNvPr>
            <p:cNvSpPr/>
            <p:nvPr/>
          </p:nvSpPr>
          <p:spPr>
            <a:xfrm>
              <a:off x="261501" y="5285966"/>
              <a:ext cx="7839393" cy="1076343"/>
            </a:xfrm>
            <a:prstGeom prst="rect">
              <a:avLst/>
            </a:prstGeom>
            <a:solidFill>
              <a:srgbClr val="EAF2F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91C8B88-610F-4F62-A5AE-ABF4DDA7E54B}"/>
                </a:ext>
              </a:extLst>
            </p:cNvPr>
            <p:cNvSpPr txBox="1"/>
            <p:nvPr/>
          </p:nvSpPr>
          <p:spPr>
            <a:xfrm>
              <a:off x="223404" y="5201267"/>
              <a:ext cx="8099846" cy="4760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u"/>
              </a:pPr>
              <a:r>
                <a:rPr lang="en-US" altLang="zh-CN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Compare multiple model and results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C125F35F-A428-4881-8BA9-FB2BC405A660}"/>
              </a:ext>
            </a:extLst>
          </p:cNvPr>
          <p:cNvSpPr txBox="1"/>
          <p:nvPr/>
        </p:nvSpPr>
        <p:spPr>
          <a:xfrm>
            <a:off x="564509" y="4709361"/>
            <a:ext cx="7084681" cy="5918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 make predictions on taxi ride duration times, compare with existing duration value, select the model with the </a:t>
            </a:r>
            <a:r>
              <a:rPr lang="en-US" altLang="zh-CN" sz="14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least  Root Mean Squared </a:t>
            </a:r>
            <a:r>
              <a:rPr lang="en-US" altLang="zh-CN" sz="1400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Logarithmic Error.</a:t>
            </a:r>
            <a:endParaRPr lang="zh-CN" altLang="en-US" sz="1400" dirty="0">
              <a:solidFill>
                <a:srgbClr val="C0000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7A01A36-6A7B-4963-8C2C-F82314109F7C}"/>
              </a:ext>
            </a:extLst>
          </p:cNvPr>
          <p:cNvSpPr txBox="1"/>
          <p:nvPr/>
        </p:nvSpPr>
        <p:spPr>
          <a:xfrm>
            <a:off x="619810" y="5868566"/>
            <a:ext cx="7084681" cy="1065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Linear regression model</a:t>
            </a:r>
          </a:p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Poisson regression model</a:t>
            </a:r>
          </a:p>
          <a:p>
            <a:pPr algn="l"/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Random Forest model</a:t>
            </a:r>
          </a:p>
          <a:p>
            <a:pPr algn="just">
              <a:lnSpc>
                <a:spcPct val="12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F05803F4-0016-45AD-9875-56ECE58A3AA8}"/>
              </a:ext>
            </a:extLst>
          </p:cNvPr>
          <p:cNvSpPr txBox="1"/>
          <p:nvPr/>
        </p:nvSpPr>
        <p:spPr>
          <a:xfrm>
            <a:off x="564508" y="3133204"/>
            <a:ext cx="7226845" cy="84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Take 100,000 subsample of taxi trip, and aggregating to hourly intervals , in the subset of NYC census tract units. To forecast the trip count in each census tract in average.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444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05D47DA-23AF-49C5-807C-17F36178602D}"/>
              </a:ext>
            </a:extLst>
          </p:cNvPr>
          <p:cNvSpPr txBox="1"/>
          <p:nvPr/>
        </p:nvSpPr>
        <p:spPr>
          <a:xfrm>
            <a:off x="0" y="215901"/>
            <a:ext cx="18923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altLang="zh-CN" dirty="0"/>
              <a:t>Data set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9D9534B-96DF-4C4D-B97A-06A9FE860484}"/>
              </a:ext>
            </a:extLst>
          </p:cNvPr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2E6B8E-CF5E-41AE-95D2-A5B439ACC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70039" y="382940"/>
            <a:ext cx="701719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5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E187F81-549E-4B2D-8371-8B5826382969}"/>
              </a:ext>
            </a:extLst>
          </p:cNvPr>
          <p:cNvSpPr/>
          <p:nvPr/>
        </p:nvSpPr>
        <p:spPr>
          <a:xfrm>
            <a:off x="364300" y="1091566"/>
            <a:ext cx="5651045" cy="471608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B33A644-9506-4DCD-B50D-03F5284A6844}"/>
              </a:ext>
            </a:extLst>
          </p:cNvPr>
          <p:cNvSpPr/>
          <p:nvPr/>
        </p:nvSpPr>
        <p:spPr>
          <a:xfrm>
            <a:off x="7711484" y="1435973"/>
            <a:ext cx="4139638" cy="2195508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700DCF0-A1D8-4C93-9F5C-BF84221AF36F}"/>
              </a:ext>
            </a:extLst>
          </p:cNvPr>
          <p:cNvSpPr/>
          <p:nvPr/>
        </p:nvSpPr>
        <p:spPr>
          <a:xfrm>
            <a:off x="6235575" y="3785541"/>
            <a:ext cx="4870575" cy="28248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B40F6A6-47E4-4F37-ACB6-9EA84D04867A}"/>
              </a:ext>
            </a:extLst>
          </p:cNvPr>
          <p:cNvGrpSpPr/>
          <p:nvPr/>
        </p:nvGrpSpPr>
        <p:grpSpPr>
          <a:xfrm>
            <a:off x="680752" y="1338267"/>
            <a:ext cx="4183197" cy="399630"/>
            <a:chOff x="623090" y="4748911"/>
            <a:chExt cx="4183197" cy="39963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D838585A-4EEB-4897-83F0-F5FE4B82D73D}"/>
                </a:ext>
              </a:extLst>
            </p:cNvPr>
            <p:cNvGrpSpPr/>
            <p:nvPr/>
          </p:nvGrpSpPr>
          <p:grpSpPr>
            <a:xfrm flipH="1">
              <a:off x="623090" y="4748911"/>
              <a:ext cx="474192" cy="399630"/>
              <a:chOff x="6350" y="1588"/>
              <a:chExt cx="1403350" cy="1182687"/>
            </a:xfrm>
            <a:solidFill>
              <a:srgbClr val="282828"/>
            </a:solidFill>
          </p:grpSpPr>
          <p:sp>
            <p:nvSpPr>
              <p:cNvPr id="17" name="Freeform 5">
                <a:extLst>
                  <a:ext uri="{FF2B5EF4-FFF2-40B4-BE49-F238E27FC236}">
                    <a16:creationId xmlns:a16="http://schemas.microsoft.com/office/drawing/2014/main" id="{F0AC4C7B-D676-4C7B-9B1D-286351D8D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5" y="1588"/>
                <a:ext cx="627063" cy="625475"/>
              </a:xfrm>
              <a:custGeom>
                <a:avLst/>
                <a:gdLst>
                  <a:gd name="T0" fmla="*/ 163 w 166"/>
                  <a:gd name="T1" fmla="*/ 30 h 165"/>
                  <a:gd name="T2" fmla="*/ 134 w 166"/>
                  <a:gd name="T3" fmla="*/ 1 h 165"/>
                  <a:gd name="T4" fmla="*/ 127 w 166"/>
                  <a:gd name="T5" fmla="*/ 0 h 165"/>
                  <a:gd name="T6" fmla="*/ 99 w 166"/>
                  <a:gd name="T7" fmla="*/ 0 h 165"/>
                  <a:gd name="T8" fmla="*/ 94 w 166"/>
                  <a:gd name="T9" fmla="*/ 2 h 165"/>
                  <a:gd name="T10" fmla="*/ 3 w 166"/>
                  <a:gd name="T11" fmla="*/ 93 h 165"/>
                  <a:gd name="T12" fmla="*/ 3 w 166"/>
                  <a:gd name="T13" fmla="*/ 105 h 165"/>
                  <a:gd name="T14" fmla="*/ 9 w 166"/>
                  <a:gd name="T15" fmla="*/ 107 h 165"/>
                  <a:gd name="T16" fmla="*/ 15 w 166"/>
                  <a:gd name="T17" fmla="*/ 104 h 165"/>
                  <a:gd name="T18" fmla="*/ 104 w 166"/>
                  <a:gd name="T19" fmla="*/ 15 h 165"/>
                  <a:gd name="T20" fmla="*/ 125 w 166"/>
                  <a:gd name="T21" fmla="*/ 15 h 165"/>
                  <a:gd name="T22" fmla="*/ 126 w 166"/>
                  <a:gd name="T23" fmla="*/ 16 h 165"/>
                  <a:gd name="T24" fmla="*/ 125 w 166"/>
                  <a:gd name="T25" fmla="*/ 17 h 165"/>
                  <a:gd name="T26" fmla="*/ 25 w 166"/>
                  <a:gd name="T27" fmla="*/ 117 h 165"/>
                  <a:gd name="T28" fmla="*/ 25 w 166"/>
                  <a:gd name="T29" fmla="*/ 123 h 165"/>
                  <a:gd name="T30" fmla="*/ 29 w 166"/>
                  <a:gd name="T31" fmla="*/ 124 h 165"/>
                  <a:gd name="T32" fmla="*/ 32 w 166"/>
                  <a:gd name="T33" fmla="*/ 123 h 165"/>
                  <a:gd name="T34" fmla="*/ 131 w 166"/>
                  <a:gd name="T35" fmla="*/ 23 h 165"/>
                  <a:gd name="T36" fmla="*/ 132 w 166"/>
                  <a:gd name="T37" fmla="*/ 23 h 165"/>
                  <a:gd name="T38" fmla="*/ 143 w 166"/>
                  <a:gd name="T39" fmla="*/ 34 h 165"/>
                  <a:gd name="T40" fmla="*/ 142 w 166"/>
                  <a:gd name="T41" fmla="*/ 34 h 165"/>
                  <a:gd name="T42" fmla="*/ 42 w 166"/>
                  <a:gd name="T43" fmla="*/ 134 h 165"/>
                  <a:gd name="T44" fmla="*/ 42 w 166"/>
                  <a:gd name="T45" fmla="*/ 140 h 165"/>
                  <a:gd name="T46" fmla="*/ 45 w 166"/>
                  <a:gd name="T47" fmla="*/ 141 h 165"/>
                  <a:gd name="T48" fmla="*/ 49 w 166"/>
                  <a:gd name="T49" fmla="*/ 140 h 165"/>
                  <a:gd name="T50" fmla="*/ 148 w 166"/>
                  <a:gd name="T51" fmla="*/ 40 h 165"/>
                  <a:gd name="T52" fmla="*/ 149 w 166"/>
                  <a:gd name="T53" fmla="*/ 40 h 165"/>
                  <a:gd name="T54" fmla="*/ 151 w 166"/>
                  <a:gd name="T55" fmla="*/ 41 h 165"/>
                  <a:gd name="T56" fmla="*/ 151 w 166"/>
                  <a:gd name="T57" fmla="*/ 61 h 165"/>
                  <a:gd name="T58" fmla="*/ 61 w 166"/>
                  <a:gd name="T59" fmla="*/ 150 h 165"/>
                  <a:gd name="T60" fmla="*/ 61 w 166"/>
                  <a:gd name="T61" fmla="*/ 162 h 165"/>
                  <a:gd name="T62" fmla="*/ 67 w 166"/>
                  <a:gd name="T63" fmla="*/ 165 h 165"/>
                  <a:gd name="T64" fmla="*/ 73 w 166"/>
                  <a:gd name="T65" fmla="*/ 162 h 165"/>
                  <a:gd name="T66" fmla="*/ 164 w 166"/>
                  <a:gd name="T67" fmla="*/ 71 h 165"/>
                  <a:gd name="T68" fmla="*/ 164 w 166"/>
                  <a:gd name="T69" fmla="*/ 71 h 165"/>
                  <a:gd name="T70" fmla="*/ 166 w 166"/>
                  <a:gd name="T71" fmla="*/ 65 h 165"/>
                  <a:gd name="T72" fmla="*/ 166 w 166"/>
                  <a:gd name="T73" fmla="*/ 37 h 165"/>
                  <a:gd name="T74" fmla="*/ 163 w 166"/>
                  <a:gd name="T75" fmla="*/ 3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6" h="165">
                    <a:moveTo>
                      <a:pt x="163" y="30"/>
                    </a:moveTo>
                    <a:cubicBezTo>
                      <a:pt x="134" y="1"/>
                      <a:pt x="134" y="1"/>
                      <a:pt x="134" y="1"/>
                    </a:cubicBezTo>
                    <a:cubicBezTo>
                      <a:pt x="133" y="0"/>
                      <a:pt x="130" y="0"/>
                      <a:pt x="127" y="0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97" y="0"/>
                      <a:pt x="96" y="0"/>
                      <a:pt x="94" y="2"/>
                    </a:cubicBezTo>
                    <a:cubicBezTo>
                      <a:pt x="3" y="93"/>
                      <a:pt x="3" y="93"/>
                      <a:pt x="3" y="93"/>
                    </a:cubicBezTo>
                    <a:cubicBezTo>
                      <a:pt x="0" y="96"/>
                      <a:pt x="0" y="101"/>
                      <a:pt x="3" y="105"/>
                    </a:cubicBezTo>
                    <a:cubicBezTo>
                      <a:pt x="5" y="106"/>
                      <a:pt x="7" y="107"/>
                      <a:pt x="9" y="107"/>
                    </a:cubicBezTo>
                    <a:cubicBezTo>
                      <a:pt x="11" y="107"/>
                      <a:pt x="14" y="106"/>
                      <a:pt x="15" y="104"/>
                    </a:cubicBezTo>
                    <a:cubicBezTo>
                      <a:pt x="104" y="15"/>
                      <a:pt x="104" y="15"/>
                      <a:pt x="104" y="15"/>
                    </a:cubicBezTo>
                    <a:cubicBezTo>
                      <a:pt x="125" y="15"/>
                      <a:pt x="125" y="15"/>
                      <a:pt x="125" y="15"/>
                    </a:cubicBezTo>
                    <a:cubicBezTo>
                      <a:pt x="126" y="16"/>
                      <a:pt x="126" y="16"/>
                      <a:pt x="126" y="16"/>
                    </a:cubicBezTo>
                    <a:cubicBezTo>
                      <a:pt x="125" y="17"/>
                      <a:pt x="125" y="17"/>
                      <a:pt x="125" y="17"/>
                    </a:cubicBezTo>
                    <a:cubicBezTo>
                      <a:pt x="25" y="117"/>
                      <a:pt x="25" y="117"/>
                      <a:pt x="25" y="117"/>
                    </a:cubicBezTo>
                    <a:cubicBezTo>
                      <a:pt x="24" y="118"/>
                      <a:pt x="24" y="121"/>
                      <a:pt x="25" y="123"/>
                    </a:cubicBezTo>
                    <a:cubicBezTo>
                      <a:pt x="26" y="124"/>
                      <a:pt x="27" y="124"/>
                      <a:pt x="29" y="124"/>
                    </a:cubicBezTo>
                    <a:cubicBezTo>
                      <a:pt x="30" y="124"/>
                      <a:pt x="31" y="124"/>
                      <a:pt x="32" y="123"/>
                    </a:cubicBezTo>
                    <a:cubicBezTo>
                      <a:pt x="131" y="23"/>
                      <a:pt x="131" y="23"/>
                      <a:pt x="131" y="23"/>
                    </a:cubicBezTo>
                    <a:cubicBezTo>
                      <a:pt x="131" y="23"/>
                      <a:pt x="131" y="23"/>
                      <a:pt x="132" y="23"/>
                    </a:cubicBezTo>
                    <a:cubicBezTo>
                      <a:pt x="143" y="34"/>
                      <a:pt x="143" y="34"/>
                      <a:pt x="143" y="34"/>
                    </a:cubicBezTo>
                    <a:cubicBezTo>
                      <a:pt x="142" y="34"/>
                      <a:pt x="142" y="34"/>
                      <a:pt x="142" y="34"/>
                    </a:cubicBezTo>
                    <a:cubicBezTo>
                      <a:pt x="42" y="134"/>
                      <a:pt x="42" y="134"/>
                      <a:pt x="42" y="134"/>
                    </a:cubicBezTo>
                    <a:cubicBezTo>
                      <a:pt x="41" y="135"/>
                      <a:pt x="41" y="138"/>
                      <a:pt x="42" y="140"/>
                    </a:cubicBezTo>
                    <a:cubicBezTo>
                      <a:pt x="43" y="141"/>
                      <a:pt x="44" y="141"/>
                      <a:pt x="45" y="141"/>
                    </a:cubicBezTo>
                    <a:cubicBezTo>
                      <a:pt x="47" y="141"/>
                      <a:pt x="48" y="141"/>
                      <a:pt x="49" y="140"/>
                    </a:cubicBezTo>
                    <a:cubicBezTo>
                      <a:pt x="148" y="40"/>
                      <a:pt x="148" y="40"/>
                      <a:pt x="148" y="40"/>
                    </a:cubicBezTo>
                    <a:cubicBezTo>
                      <a:pt x="148" y="40"/>
                      <a:pt x="149" y="40"/>
                      <a:pt x="149" y="40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51" y="61"/>
                      <a:pt x="151" y="61"/>
                      <a:pt x="151" y="61"/>
                    </a:cubicBezTo>
                    <a:cubicBezTo>
                      <a:pt x="61" y="150"/>
                      <a:pt x="61" y="150"/>
                      <a:pt x="61" y="150"/>
                    </a:cubicBezTo>
                    <a:cubicBezTo>
                      <a:pt x="58" y="153"/>
                      <a:pt x="58" y="159"/>
                      <a:pt x="61" y="162"/>
                    </a:cubicBezTo>
                    <a:cubicBezTo>
                      <a:pt x="63" y="164"/>
                      <a:pt x="65" y="165"/>
                      <a:pt x="67" y="165"/>
                    </a:cubicBezTo>
                    <a:cubicBezTo>
                      <a:pt x="69" y="165"/>
                      <a:pt x="71" y="164"/>
                      <a:pt x="73" y="162"/>
                    </a:cubicBezTo>
                    <a:cubicBezTo>
                      <a:pt x="164" y="71"/>
                      <a:pt x="164" y="71"/>
                      <a:pt x="164" y="71"/>
                    </a:cubicBezTo>
                    <a:cubicBezTo>
                      <a:pt x="164" y="71"/>
                      <a:pt x="164" y="71"/>
                      <a:pt x="164" y="71"/>
                    </a:cubicBezTo>
                    <a:cubicBezTo>
                      <a:pt x="166" y="69"/>
                      <a:pt x="166" y="67"/>
                      <a:pt x="166" y="65"/>
                    </a:cubicBezTo>
                    <a:cubicBezTo>
                      <a:pt x="166" y="37"/>
                      <a:pt x="166" y="37"/>
                      <a:pt x="166" y="37"/>
                    </a:cubicBezTo>
                    <a:cubicBezTo>
                      <a:pt x="166" y="34"/>
                      <a:pt x="165" y="32"/>
                      <a:pt x="163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6">
                <a:extLst>
                  <a:ext uri="{FF2B5EF4-FFF2-40B4-BE49-F238E27FC236}">
                    <a16:creationId xmlns:a16="http://schemas.microsoft.com/office/drawing/2014/main" id="{7C244ED7-44D5-4C21-8F9D-6E52ABDDE5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0" y="214313"/>
                <a:ext cx="1403350" cy="969962"/>
              </a:xfrm>
              <a:custGeom>
                <a:avLst/>
                <a:gdLst>
                  <a:gd name="T0" fmla="*/ 346 w 371"/>
                  <a:gd name="T1" fmla="*/ 209 h 256"/>
                  <a:gd name="T2" fmla="*/ 346 w 371"/>
                  <a:gd name="T3" fmla="*/ 25 h 256"/>
                  <a:gd name="T4" fmla="*/ 321 w 371"/>
                  <a:gd name="T5" fmla="*/ 0 h 256"/>
                  <a:gd name="T6" fmla="*/ 309 w 371"/>
                  <a:gd name="T7" fmla="*/ 0 h 256"/>
                  <a:gd name="T8" fmla="*/ 309 w 371"/>
                  <a:gd name="T9" fmla="*/ 9 h 256"/>
                  <a:gd name="T10" fmla="*/ 309 w 371"/>
                  <a:gd name="T11" fmla="*/ 12 h 256"/>
                  <a:gd name="T12" fmla="*/ 321 w 371"/>
                  <a:gd name="T13" fmla="*/ 12 h 256"/>
                  <a:gd name="T14" fmla="*/ 334 w 371"/>
                  <a:gd name="T15" fmla="*/ 25 h 256"/>
                  <a:gd name="T16" fmla="*/ 334 w 371"/>
                  <a:gd name="T17" fmla="*/ 209 h 256"/>
                  <a:gd name="T18" fmla="*/ 231 w 371"/>
                  <a:gd name="T19" fmla="*/ 209 h 256"/>
                  <a:gd name="T20" fmla="*/ 231 w 371"/>
                  <a:gd name="T21" fmla="*/ 212 h 256"/>
                  <a:gd name="T22" fmla="*/ 218 w 371"/>
                  <a:gd name="T23" fmla="*/ 225 h 256"/>
                  <a:gd name="T24" fmla="*/ 150 w 371"/>
                  <a:gd name="T25" fmla="*/ 225 h 256"/>
                  <a:gd name="T26" fmla="*/ 137 w 371"/>
                  <a:gd name="T27" fmla="*/ 212 h 256"/>
                  <a:gd name="T28" fmla="*/ 137 w 371"/>
                  <a:gd name="T29" fmla="*/ 209 h 256"/>
                  <a:gd name="T30" fmla="*/ 40 w 371"/>
                  <a:gd name="T31" fmla="*/ 209 h 256"/>
                  <a:gd name="T32" fmla="*/ 40 w 371"/>
                  <a:gd name="T33" fmla="*/ 25 h 256"/>
                  <a:gd name="T34" fmla="*/ 53 w 371"/>
                  <a:gd name="T35" fmla="*/ 12 h 256"/>
                  <a:gd name="T36" fmla="*/ 140 w 371"/>
                  <a:gd name="T37" fmla="*/ 12 h 256"/>
                  <a:gd name="T38" fmla="*/ 152 w 371"/>
                  <a:gd name="T39" fmla="*/ 0 h 256"/>
                  <a:gd name="T40" fmla="*/ 53 w 371"/>
                  <a:gd name="T41" fmla="*/ 0 h 256"/>
                  <a:gd name="T42" fmla="*/ 28 w 371"/>
                  <a:gd name="T43" fmla="*/ 25 h 256"/>
                  <a:gd name="T44" fmla="*/ 28 w 371"/>
                  <a:gd name="T45" fmla="*/ 209 h 256"/>
                  <a:gd name="T46" fmla="*/ 0 w 371"/>
                  <a:gd name="T47" fmla="*/ 209 h 256"/>
                  <a:gd name="T48" fmla="*/ 0 w 371"/>
                  <a:gd name="T49" fmla="*/ 231 h 256"/>
                  <a:gd name="T50" fmla="*/ 25 w 371"/>
                  <a:gd name="T51" fmla="*/ 256 h 256"/>
                  <a:gd name="T52" fmla="*/ 346 w 371"/>
                  <a:gd name="T53" fmla="*/ 256 h 256"/>
                  <a:gd name="T54" fmla="*/ 371 w 371"/>
                  <a:gd name="T55" fmla="*/ 231 h 256"/>
                  <a:gd name="T56" fmla="*/ 371 w 371"/>
                  <a:gd name="T57" fmla="*/ 209 h 256"/>
                  <a:gd name="T58" fmla="*/ 346 w 371"/>
                  <a:gd name="T59" fmla="*/ 20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71" h="256">
                    <a:moveTo>
                      <a:pt x="346" y="209"/>
                    </a:moveTo>
                    <a:cubicBezTo>
                      <a:pt x="346" y="25"/>
                      <a:pt x="346" y="25"/>
                      <a:pt x="346" y="25"/>
                    </a:cubicBezTo>
                    <a:cubicBezTo>
                      <a:pt x="346" y="11"/>
                      <a:pt x="335" y="0"/>
                      <a:pt x="321" y="0"/>
                    </a:cubicBezTo>
                    <a:cubicBezTo>
                      <a:pt x="309" y="0"/>
                      <a:pt x="309" y="0"/>
                      <a:pt x="309" y="0"/>
                    </a:cubicBezTo>
                    <a:cubicBezTo>
                      <a:pt x="309" y="9"/>
                      <a:pt x="309" y="9"/>
                      <a:pt x="309" y="9"/>
                    </a:cubicBezTo>
                    <a:cubicBezTo>
                      <a:pt x="309" y="10"/>
                      <a:pt x="309" y="11"/>
                      <a:pt x="309" y="12"/>
                    </a:cubicBezTo>
                    <a:cubicBezTo>
                      <a:pt x="321" y="12"/>
                      <a:pt x="321" y="12"/>
                      <a:pt x="321" y="12"/>
                    </a:cubicBezTo>
                    <a:cubicBezTo>
                      <a:pt x="328" y="12"/>
                      <a:pt x="334" y="18"/>
                      <a:pt x="334" y="25"/>
                    </a:cubicBezTo>
                    <a:cubicBezTo>
                      <a:pt x="334" y="209"/>
                      <a:pt x="334" y="209"/>
                      <a:pt x="334" y="209"/>
                    </a:cubicBezTo>
                    <a:cubicBezTo>
                      <a:pt x="231" y="209"/>
                      <a:pt x="231" y="209"/>
                      <a:pt x="231" y="209"/>
                    </a:cubicBezTo>
                    <a:cubicBezTo>
                      <a:pt x="231" y="212"/>
                      <a:pt x="231" y="212"/>
                      <a:pt x="231" y="212"/>
                    </a:cubicBezTo>
                    <a:cubicBezTo>
                      <a:pt x="231" y="219"/>
                      <a:pt x="225" y="225"/>
                      <a:pt x="218" y="225"/>
                    </a:cubicBezTo>
                    <a:cubicBezTo>
                      <a:pt x="150" y="225"/>
                      <a:pt x="150" y="225"/>
                      <a:pt x="150" y="225"/>
                    </a:cubicBezTo>
                    <a:cubicBezTo>
                      <a:pt x="143" y="225"/>
                      <a:pt x="137" y="219"/>
                      <a:pt x="137" y="212"/>
                    </a:cubicBezTo>
                    <a:cubicBezTo>
                      <a:pt x="137" y="209"/>
                      <a:pt x="137" y="209"/>
                      <a:pt x="137" y="209"/>
                    </a:cubicBezTo>
                    <a:cubicBezTo>
                      <a:pt x="40" y="209"/>
                      <a:pt x="40" y="209"/>
                      <a:pt x="40" y="209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0" y="18"/>
                      <a:pt x="46" y="12"/>
                      <a:pt x="53" y="12"/>
                    </a:cubicBezTo>
                    <a:cubicBezTo>
                      <a:pt x="140" y="12"/>
                      <a:pt x="140" y="12"/>
                      <a:pt x="140" y="12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39" y="0"/>
                      <a:pt x="28" y="11"/>
                      <a:pt x="28" y="25"/>
                    </a:cubicBezTo>
                    <a:cubicBezTo>
                      <a:pt x="28" y="209"/>
                      <a:pt x="28" y="209"/>
                      <a:pt x="28" y="209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245"/>
                      <a:pt x="11" y="256"/>
                      <a:pt x="25" y="256"/>
                    </a:cubicBezTo>
                    <a:cubicBezTo>
                      <a:pt x="346" y="256"/>
                      <a:pt x="346" y="256"/>
                      <a:pt x="346" y="256"/>
                    </a:cubicBezTo>
                    <a:cubicBezTo>
                      <a:pt x="360" y="256"/>
                      <a:pt x="371" y="245"/>
                      <a:pt x="371" y="231"/>
                    </a:cubicBezTo>
                    <a:cubicBezTo>
                      <a:pt x="371" y="209"/>
                      <a:pt x="371" y="209"/>
                      <a:pt x="371" y="209"/>
                    </a:cubicBezTo>
                    <a:lnTo>
                      <a:pt x="346" y="20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7">
                <a:extLst>
                  <a:ext uri="{FF2B5EF4-FFF2-40B4-BE49-F238E27FC236}">
                    <a16:creationId xmlns:a16="http://schemas.microsoft.com/office/drawing/2014/main" id="{772B112A-6000-4C1C-9155-44E5AAE1A2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888" y="411163"/>
                <a:ext cx="339725" cy="333375"/>
              </a:xfrm>
              <a:custGeom>
                <a:avLst/>
                <a:gdLst>
                  <a:gd name="T0" fmla="*/ 88 w 90"/>
                  <a:gd name="T1" fmla="*/ 59 h 88"/>
                  <a:gd name="T2" fmla="*/ 78 w 90"/>
                  <a:gd name="T3" fmla="*/ 53 h 88"/>
                  <a:gd name="T4" fmla="*/ 40 w 90"/>
                  <a:gd name="T5" fmla="*/ 63 h 88"/>
                  <a:gd name="T6" fmla="*/ 39 w 90"/>
                  <a:gd name="T7" fmla="*/ 61 h 88"/>
                  <a:gd name="T8" fmla="*/ 27 w 90"/>
                  <a:gd name="T9" fmla="*/ 48 h 88"/>
                  <a:gd name="T10" fmla="*/ 37 w 90"/>
                  <a:gd name="T11" fmla="*/ 12 h 88"/>
                  <a:gd name="T12" fmla="*/ 31 w 90"/>
                  <a:gd name="T13" fmla="*/ 2 h 88"/>
                  <a:gd name="T14" fmla="*/ 21 w 90"/>
                  <a:gd name="T15" fmla="*/ 7 h 88"/>
                  <a:gd name="T16" fmla="*/ 0 w 90"/>
                  <a:gd name="T17" fmla="*/ 77 h 88"/>
                  <a:gd name="T18" fmla="*/ 0 w 90"/>
                  <a:gd name="T19" fmla="*/ 78 h 88"/>
                  <a:gd name="T20" fmla="*/ 0 w 90"/>
                  <a:gd name="T21" fmla="*/ 82 h 88"/>
                  <a:gd name="T22" fmla="*/ 9 w 90"/>
                  <a:gd name="T23" fmla="*/ 88 h 88"/>
                  <a:gd name="T24" fmla="*/ 11 w 90"/>
                  <a:gd name="T25" fmla="*/ 88 h 88"/>
                  <a:gd name="T26" fmla="*/ 82 w 90"/>
                  <a:gd name="T27" fmla="*/ 70 h 88"/>
                  <a:gd name="T28" fmla="*/ 88 w 90"/>
                  <a:gd name="T29" fmla="*/ 5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0" h="88">
                    <a:moveTo>
                      <a:pt x="88" y="59"/>
                    </a:moveTo>
                    <a:cubicBezTo>
                      <a:pt x="87" y="55"/>
                      <a:pt x="83" y="52"/>
                      <a:pt x="78" y="53"/>
                    </a:cubicBezTo>
                    <a:cubicBezTo>
                      <a:pt x="40" y="63"/>
                      <a:pt x="40" y="63"/>
                      <a:pt x="40" y="63"/>
                    </a:cubicBezTo>
                    <a:cubicBezTo>
                      <a:pt x="40" y="62"/>
                      <a:pt x="39" y="61"/>
                      <a:pt x="39" y="61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37" y="12"/>
                      <a:pt x="37" y="12"/>
                      <a:pt x="37" y="12"/>
                    </a:cubicBezTo>
                    <a:cubicBezTo>
                      <a:pt x="38" y="8"/>
                      <a:pt x="36" y="3"/>
                      <a:pt x="31" y="2"/>
                    </a:cubicBezTo>
                    <a:cubicBezTo>
                      <a:pt x="27" y="0"/>
                      <a:pt x="22" y="3"/>
                      <a:pt x="21" y="7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77"/>
                      <a:pt x="0" y="78"/>
                      <a:pt x="0" y="78"/>
                    </a:cubicBezTo>
                    <a:cubicBezTo>
                      <a:pt x="0" y="79"/>
                      <a:pt x="0" y="80"/>
                      <a:pt x="0" y="82"/>
                    </a:cubicBezTo>
                    <a:cubicBezTo>
                      <a:pt x="1" y="85"/>
                      <a:pt x="5" y="88"/>
                      <a:pt x="9" y="88"/>
                    </a:cubicBezTo>
                    <a:cubicBezTo>
                      <a:pt x="9" y="88"/>
                      <a:pt x="10" y="88"/>
                      <a:pt x="11" y="88"/>
                    </a:cubicBezTo>
                    <a:cubicBezTo>
                      <a:pt x="82" y="70"/>
                      <a:pt x="82" y="70"/>
                      <a:pt x="82" y="70"/>
                    </a:cubicBezTo>
                    <a:cubicBezTo>
                      <a:pt x="87" y="68"/>
                      <a:pt x="90" y="64"/>
                      <a:pt x="88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EE7B9C5E-D1AE-4BB0-9B46-D58065D456BE}"/>
                </a:ext>
              </a:extLst>
            </p:cNvPr>
            <p:cNvSpPr txBox="1"/>
            <p:nvPr/>
          </p:nvSpPr>
          <p:spPr>
            <a:xfrm>
              <a:off x="1331170" y="4779449"/>
              <a:ext cx="3475117" cy="338554"/>
            </a:xfrm>
            <a:prstGeom prst="rect">
              <a:avLst/>
            </a:prstGeom>
            <a:solidFill>
              <a:srgbClr val="EBD3B7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latin typeface="AXIS Std M" panose="020B0600000000000000" pitchFamily="34" charset="-128"/>
                  <a:ea typeface="AXIS Std M" panose="020B0600000000000000" pitchFamily="34" charset="-128"/>
                  <a:cs typeface="Open Sans" panose="020B0606030504020204" pitchFamily="34" charset="0"/>
                </a:rPr>
                <a:t>Taxi trip dataset from Kaggle</a:t>
              </a:r>
              <a:endParaRPr lang="zh-CN" altLang="en-US" sz="1600" b="1" dirty="0">
                <a:latin typeface="AXIS Std M" panose="020B0600000000000000" pitchFamily="34" charset="-128"/>
                <a:ea typeface="AXIS Std M" panose="020B0600000000000000" pitchFamily="34" charset="-128"/>
                <a:cs typeface="Open Sans" panose="020B0606030504020204" pitchFamily="34" charset="0"/>
              </a:endParaRPr>
            </a:p>
          </p:txBody>
        </p:sp>
      </p:grpSp>
      <p:sp>
        <p:nvSpPr>
          <p:cNvPr id="20" name="Freeform 54">
            <a:extLst>
              <a:ext uri="{FF2B5EF4-FFF2-40B4-BE49-F238E27FC236}">
                <a16:creationId xmlns:a16="http://schemas.microsoft.com/office/drawing/2014/main" id="{6EA17918-31B4-48C1-9D96-A798C3A33D3D}"/>
              </a:ext>
            </a:extLst>
          </p:cNvPr>
          <p:cNvSpPr>
            <a:spLocks noEditPoints="1"/>
          </p:cNvSpPr>
          <p:nvPr/>
        </p:nvSpPr>
        <p:spPr bwMode="auto">
          <a:xfrm>
            <a:off x="6345765" y="3933420"/>
            <a:ext cx="363526" cy="343799"/>
          </a:xfrm>
          <a:custGeom>
            <a:avLst/>
            <a:gdLst>
              <a:gd name="T0" fmla="*/ 126 w 175"/>
              <a:gd name="T1" fmla="*/ 34 h 178"/>
              <a:gd name="T2" fmla="*/ 53 w 175"/>
              <a:gd name="T3" fmla="*/ 28 h 178"/>
              <a:gd name="T4" fmla="*/ 11 w 175"/>
              <a:gd name="T5" fmla="*/ 44 h 178"/>
              <a:gd name="T6" fmla="*/ 0 w 175"/>
              <a:gd name="T7" fmla="*/ 57 h 178"/>
              <a:gd name="T8" fmla="*/ 14 w 175"/>
              <a:gd name="T9" fmla="*/ 83 h 178"/>
              <a:gd name="T10" fmla="*/ 50 w 175"/>
              <a:gd name="T11" fmla="*/ 145 h 178"/>
              <a:gd name="T12" fmla="*/ 62 w 175"/>
              <a:gd name="T13" fmla="*/ 167 h 178"/>
              <a:gd name="T14" fmla="*/ 79 w 175"/>
              <a:gd name="T15" fmla="*/ 176 h 178"/>
              <a:gd name="T16" fmla="*/ 123 w 175"/>
              <a:gd name="T17" fmla="*/ 151 h 178"/>
              <a:gd name="T18" fmla="*/ 164 w 175"/>
              <a:gd name="T19" fmla="*/ 134 h 178"/>
              <a:gd name="T20" fmla="*/ 171 w 175"/>
              <a:gd name="T21" fmla="*/ 57 h 178"/>
              <a:gd name="T22" fmla="*/ 158 w 175"/>
              <a:gd name="T23" fmla="*/ 89 h 178"/>
              <a:gd name="T24" fmla="*/ 159 w 175"/>
              <a:gd name="T25" fmla="*/ 79 h 178"/>
              <a:gd name="T26" fmla="*/ 142 w 175"/>
              <a:gd name="T27" fmla="*/ 70 h 178"/>
              <a:gd name="T28" fmla="*/ 129 w 175"/>
              <a:gd name="T29" fmla="*/ 40 h 178"/>
              <a:gd name="T30" fmla="*/ 154 w 175"/>
              <a:gd name="T31" fmla="*/ 94 h 178"/>
              <a:gd name="T32" fmla="*/ 154 w 175"/>
              <a:gd name="T33" fmla="*/ 95 h 178"/>
              <a:gd name="T34" fmla="*/ 136 w 175"/>
              <a:gd name="T35" fmla="*/ 89 h 178"/>
              <a:gd name="T36" fmla="*/ 138 w 175"/>
              <a:gd name="T37" fmla="*/ 75 h 178"/>
              <a:gd name="T38" fmla="*/ 148 w 175"/>
              <a:gd name="T39" fmla="*/ 90 h 178"/>
              <a:gd name="T40" fmla="*/ 154 w 175"/>
              <a:gd name="T41" fmla="*/ 94 h 178"/>
              <a:gd name="T42" fmla="*/ 113 w 175"/>
              <a:gd name="T43" fmla="*/ 47 h 178"/>
              <a:gd name="T44" fmla="*/ 122 w 175"/>
              <a:gd name="T45" fmla="*/ 40 h 178"/>
              <a:gd name="T46" fmla="*/ 88 w 175"/>
              <a:gd name="T47" fmla="*/ 7 h 178"/>
              <a:gd name="T48" fmla="*/ 92 w 175"/>
              <a:gd name="T49" fmla="*/ 37 h 178"/>
              <a:gd name="T50" fmla="*/ 88 w 175"/>
              <a:gd name="T51" fmla="*/ 7 h 178"/>
              <a:gd name="T52" fmla="*/ 82 w 175"/>
              <a:gd name="T53" fmla="*/ 40 h 178"/>
              <a:gd name="T54" fmla="*/ 50 w 175"/>
              <a:gd name="T55" fmla="*/ 54 h 178"/>
              <a:gd name="T56" fmla="*/ 48 w 175"/>
              <a:gd name="T57" fmla="*/ 34 h 178"/>
              <a:gd name="T58" fmla="*/ 42 w 175"/>
              <a:gd name="T59" fmla="*/ 58 h 178"/>
              <a:gd name="T60" fmla="*/ 15 w 175"/>
              <a:gd name="T61" fmla="*/ 67 h 178"/>
              <a:gd name="T62" fmla="*/ 17 w 175"/>
              <a:gd name="T63" fmla="*/ 48 h 178"/>
              <a:gd name="T64" fmla="*/ 48 w 175"/>
              <a:gd name="T65" fmla="*/ 34 h 178"/>
              <a:gd name="T66" fmla="*/ 22 w 175"/>
              <a:gd name="T67" fmla="*/ 84 h 178"/>
              <a:gd name="T68" fmla="*/ 22 w 175"/>
              <a:gd name="T69" fmla="*/ 83 h 178"/>
              <a:gd name="T70" fmla="*/ 39 w 175"/>
              <a:gd name="T71" fmla="*/ 89 h 178"/>
              <a:gd name="T72" fmla="*/ 11 w 175"/>
              <a:gd name="T73" fmla="*/ 119 h 178"/>
              <a:gd name="T74" fmla="*/ 42 w 175"/>
              <a:gd name="T75" fmla="*/ 116 h 178"/>
              <a:gd name="T76" fmla="*/ 11 w 175"/>
              <a:gd name="T77" fmla="*/ 119 h 178"/>
              <a:gd name="T78" fmla="*/ 48 w 175"/>
              <a:gd name="T79" fmla="*/ 62 h 178"/>
              <a:gd name="T80" fmla="*/ 92 w 175"/>
              <a:gd name="T81" fmla="*/ 44 h 178"/>
              <a:gd name="T82" fmla="*/ 128 w 175"/>
              <a:gd name="T83" fmla="*/ 66 h 178"/>
              <a:gd name="T84" fmla="*/ 128 w 175"/>
              <a:gd name="T85" fmla="*/ 116 h 178"/>
              <a:gd name="T86" fmla="*/ 84 w 175"/>
              <a:gd name="T87" fmla="*/ 134 h 178"/>
              <a:gd name="T88" fmla="*/ 48 w 175"/>
              <a:gd name="T89" fmla="*/ 112 h 178"/>
              <a:gd name="T90" fmla="*/ 49 w 175"/>
              <a:gd name="T91" fmla="*/ 122 h 178"/>
              <a:gd name="T92" fmla="*/ 74 w 175"/>
              <a:gd name="T93" fmla="*/ 137 h 178"/>
              <a:gd name="T94" fmla="*/ 49 w 175"/>
              <a:gd name="T95" fmla="*/ 122 h 178"/>
              <a:gd name="T96" fmla="*/ 83 w 175"/>
              <a:gd name="T97" fmla="*/ 171 h 178"/>
              <a:gd name="T98" fmla="*/ 73 w 175"/>
              <a:gd name="T99" fmla="*/ 156 h 178"/>
              <a:gd name="T100" fmla="*/ 57 w 175"/>
              <a:gd name="T101" fmla="*/ 145 h 178"/>
              <a:gd name="T102" fmla="*/ 116 w 175"/>
              <a:gd name="T103" fmla="*/ 150 h 178"/>
              <a:gd name="T104" fmla="*/ 119 w 175"/>
              <a:gd name="T105" fmla="*/ 144 h 178"/>
              <a:gd name="T106" fmla="*/ 105 w 175"/>
              <a:gd name="T107" fmla="*/ 134 h 178"/>
              <a:gd name="T108" fmla="*/ 119 w 175"/>
              <a:gd name="T109" fmla="*/ 144 h 178"/>
              <a:gd name="T110" fmla="*/ 128 w 175"/>
              <a:gd name="T111" fmla="*/ 144 h 178"/>
              <a:gd name="T112" fmla="*/ 133 w 175"/>
              <a:gd name="T113" fmla="*/ 120 h 178"/>
              <a:gd name="T114" fmla="*/ 159 w 175"/>
              <a:gd name="T115" fmla="*/ 131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75" h="178">
                <a:moveTo>
                  <a:pt x="171" y="57"/>
                </a:moveTo>
                <a:cubicBezTo>
                  <a:pt x="165" y="43"/>
                  <a:pt x="149" y="35"/>
                  <a:pt x="126" y="34"/>
                </a:cubicBezTo>
                <a:cubicBezTo>
                  <a:pt x="117" y="13"/>
                  <a:pt x="104" y="0"/>
                  <a:pt x="88" y="0"/>
                </a:cubicBezTo>
                <a:cubicBezTo>
                  <a:pt x="74" y="0"/>
                  <a:pt x="61" y="11"/>
                  <a:pt x="53" y="28"/>
                </a:cubicBezTo>
                <a:cubicBezTo>
                  <a:pt x="51" y="28"/>
                  <a:pt x="50" y="27"/>
                  <a:pt x="48" y="27"/>
                </a:cubicBezTo>
                <a:cubicBezTo>
                  <a:pt x="31" y="27"/>
                  <a:pt x="18" y="33"/>
                  <a:pt x="11" y="44"/>
                </a:cubicBezTo>
                <a:cubicBezTo>
                  <a:pt x="11" y="45"/>
                  <a:pt x="11" y="45"/>
                  <a:pt x="10" y="46"/>
                </a:cubicBezTo>
                <a:cubicBezTo>
                  <a:pt x="5" y="46"/>
                  <a:pt x="0" y="51"/>
                  <a:pt x="0" y="57"/>
                </a:cubicBezTo>
                <a:cubicBezTo>
                  <a:pt x="0" y="62"/>
                  <a:pt x="4" y="67"/>
                  <a:pt x="9" y="68"/>
                </a:cubicBezTo>
                <a:cubicBezTo>
                  <a:pt x="10" y="73"/>
                  <a:pt x="11" y="78"/>
                  <a:pt x="14" y="83"/>
                </a:cubicBezTo>
                <a:cubicBezTo>
                  <a:pt x="4" y="96"/>
                  <a:pt x="1" y="110"/>
                  <a:pt x="5" y="121"/>
                </a:cubicBezTo>
                <a:cubicBezTo>
                  <a:pt x="10" y="135"/>
                  <a:pt x="27" y="144"/>
                  <a:pt x="50" y="145"/>
                </a:cubicBezTo>
                <a:cubicBezTo>
                  <a:pt x="53" y="153"/>
                  <a:pt x="57" y="159"/>
                  <a:pt x="62" y="165"/>
                </a:cubicBezTo>
                <a:cubicBezTo>
                  <a:pt x="62" y="166"/>
                  <a:pt x="62" y="166"/>
                  <a:pt x="62" y="167"/>
                </a:cubicBezTo>
                <a:cubicBezTo>
                  <a:pt x="62" y="173"/>
                  <a:pt x="67" y="178"/>
                  <a:pt x="73" y="178"/>
                </a:cubicBezTo>
                <a:cubicBezTo>
                  <a:pt x="75" y="178"/>
                  <a:pt x="77" y="177"/>
                  <a:pt x="79" y="176"/>
                </a:cubicBezTo>
                <a:cubicBezTo>
                  <a:pt x="82" y="178"/>
                  <a:pt x="85" y="178"/>
                  <a:pt x="88" y="178"/>
                </a:cubicBezTo>
                <a:cubicBezTo>
                  <a:pt x="102" y="178"/>
                  <a:pt x="114" y="168"/>
                  <a:pt x="123" y="151"/>
                </a:cubicBezTo>
                <a:cubicBezTo>
                  <a:pt x="125" y="151"/>
                  <a:pt x="126" y="151"/>
                  <a:pt x="128" y="151"/>
                </a:cubicBezTo>
                <a:cubicBezTo>
                  <a:pt x="145" y="151"/>
                  <a:pt x="158" y="145"/>
                  <a:pt x="164" y="134"/>
                </a:cubicBezTo>
                <a:cubicBezTo>
                  <a:pt x="171" y="124"/>
                  <a:pt x="170" y="110"/>
                  <a:pt x="162" y="95"/>
                </a:cubicBezTo>
                <a:cubicBezTo>
                  <a:pt x="172" y="82"/>
                  <a:pt x="175" y="68"/>
                  <a:pt x="171" y="57"/>
                </a:cubicBezTo>
                <a:close/>
                <a:moveTo>
                  <a:pt x="165" y="59"/>
                </a:moveTo>
                <a:cubicBezTo>
                  <a:pt x="168" y="68"/>
                  <a:pt x="166" y="79"/>
                  <a:pt x="158" y="89"/>
                </a:cubicBezTo>
                <a:cubicBezTo>
                  <a:pt x="158" y="89"/>
                  <a:pt x="157" y="88"/>
                  <a:pt x="156" y="87"/>
                </a:cubicBezTo>
                <a:cubicBezTo>
                  <a:pt x="158" y="85"/>
                  <a:pt x="159" y="82"/>
                  <a:pt x="159" y="79"/>
                </a:cubicBezTo>
                <a:cubicBezTo>
                  <a:pt x="159" y="73"/>
                  <a:pt x="155" y="68"/>
                  <a:pt x="148" y="68"/>
                </a:cubicBezTo>
                <a:cubicBezTo>
                  <a:pt x="146" y="68"/>
                  <a:pt x="144" y="69"/>
                  <a:pt x="142" y="70"/>
                </a:cubicBezTo>
                <a:cubicBezTo>
                  <a:pt x="140" y="68"/>
                  <a:pt x="137" y="65"/>
                  <a:pt x="134" y="63"/>
                </a:cubicBezTo>
                <a:cubicBezTo>
                  <a:pt x="133" y="55"/>
                  <a:pt x="131" y="47"/>
                  <a:pt x="129" y="40"/>
                </a:cubicBezTo>
                <a:cubicBezTo>
                  <a:pt x="147" y="42"/>
                  <a:pt x="161" y="49"/>
                  <a:pt x="165" y="59"/>
                </a:cubicBezTo>
                <a:close/>
                <a:moveTo>
                  <a:pt x="154" y="94"/>
                </a:moveTo>
                <a:cubicBezTo>
                  <a:pt x="154" y="94"/>
                  <a:pt x="154" y="94"/>
                  <a:pt x="154" y="95"/>
                </a:cubicBezTo>
                <a:cubicBezTo>
                  <a:pt x="154" y="95"/>
                  <a:pt x="154" y="95"/>
                  <a:pt x="154" y="95"/>
                </a:cubicBezTo>
                <a:cubicBezTo>
                  <a:pt x="148" y="101"/>
                  <a:pt x="142" y="107"/>
                  <a:pt x="135" y="112"/>
                </a:cubicBezTo>
                <a:cubicBezTo>
                  <a:pt x="136" y="104"/>
                  <a:pt x="136" y="97"/>
                  <a:pt x="136" y="89"/>
                </a:cubicBezTo>
                <a:cubicBezTo>
                  <a:pt x="136" y="83"/>
                  <a:pt x="136" y="78"/>
                  <a:pt x="136" y="72"/>
                </a:cubicBezTo>
                <a:cubicBezTo>
                  <a:pt x="136" y="73"/>
                  <a:pt x="137" y="74"/>
                  <a:pt x="138" y="75"/>
                </a:cubicBezTo>
                <a:cubicBezTo>
                  <a:pt x="138" y="76"/>
                  <a:pt x="137" y="78"/>
                  <a:pt x="137" y="79"/>
                </a:cubicBezTo>
                <a:cubicBezTo>
                  <a:pt x="137" y="85"/>
                  <a:pt x="142" y="90"/>
                  <a:pt x="148" y="90"/>
                </a:cubicBezTo>
                <a:cubicBezTo>
                  <a:pt x="149" y="90"/>
                  <a:pt x="150" y="90"/>
                  <a:pt x="151" y="90"/>
                </a:cubicBezTo>
                <a:cubicBezTo>
                  <a:pt x="152" y="91"/>
                  <a:pt x="153" y="93"/>
                  <a:pt x="154" y="94"/>
                </a:cubicBezTo>
                <a:close/>
                <a:moveTo>
                  <a:pt x="127" y="57"/>
                </a:moveTo>
                <a:cubicBezTo>
                  <a:pt x="122" y="54"/>
                  <a:pt x="118" y="50"/>
                  <a:pt x="113" y="47"/>
                </a:cubicBezTo>
                <a:cubicBezTo>
                  <a:pt x="109" y="45"/>
                  <a:pt x="106" y="44"/>
                  <a:pt x="102" y="42"/>
                </a:cubicBezTo>
                <a:cubicBezTo>
                  <a:pt x="109" y="41"/>
                  <a:pt x="115" y="40"/>
                  <a:pt x="122" y="40"/>
                </a:cubicBezTo>
                <a:cubicBezTo>
                  <a:pt x="124" y="45"/>
                  <a:pt x="125" y="51"/>
                  <a:pt x="127" y="57"/>
                </a:cubicBezTo>
                <a:close/>
                <a:moveTo>
                  <a:pt x="88" y="7"/>
                </a:moveTo>
                <a:cubicBezTo>
                  <a:pt x="100" y="7"/>
                  <a:pt x="111" y="17"/>
                  <a:pt x="119" y="34"/>
                </a:cubicBezTo>
                <a:cubicBezTo>
                  <a:pt x="110" y="34"/>
                  <a:pt x="101" y="35"/>
                  <a:pt x="92" y="37"/>
                </a:cubicBezTo>
                <a:cubicBezTo>
                  <a:pt x="81" y="33"/>
                  <a:pt x="70" y="30"/>
                  <a:pt x="60" y="28"/>
                </a:cubicBezTo>
                <a:cubicBezTo>
                  <a:pt x="67" y="15"/>
                  <a:pt x="77" y="7"/>
                  <a:pt x="88" y="7"/>
                </a:cubicBezTo>
                <a:close/>
                <a:moveTo>
                  <a:pt x="57" y="34"/>
                </a:moveTo>
                <a:cubicBezTo>
                  <a:pt x="65" y="35"/>
                  <a:pt x="73" y="37"/>
                  <a:pt x="82" y="40"/>
                </a:cubicBezTo>
                <a:cubicBezTo>
                  <a:pt x="78" y="41"/>
                  <a:pt x="74" y="43"/>
                  <a:pt x="71" y="44"/>
                </a:cubicBezTo>
                <a:cubicBezTo>
                  <a:pt x="63" y="47"/>
                  <a:pt x="56" y="50"/>
                  <a:pt x="50" y="54"/>
                </a:cubicBezTo>
                <a:cubicBezTo>
                  <a:pt x="52" y="47"/>
                  <a:pt x="54" y="40"/>
                  <a:pt x="57" y="34"/>
                </a:cubicBezTo>
                <a:close/>
                <a:moveTo>
                  <a:pt x="48" y="34"/>
                </a:moveTo>
                <a:cubicBezTo>
                  <a:pt x="49" y="34"/>
                  <a:pt x="49" y="34"/>
                  <a:pt x="50" y="34"/>
                </a:cubicBezTo>
                <a:cubicBezTo>
                  <a:pt x="47" y="41"/>
                  <a:pt x="44" y="49"/>
                  <a:pt x="42" y="58"/>
                </a:cubicBezTo>
                <a:cubicBezTo>
                  <a:pt x="33" y="64"/>
                  <a:pt x="25" y="71"/>
                  <a:pt x="19" y="78"/>
                </a:cubicBezTo>
                <a:cubicBezTo>
                  <a:pt x="17" y="74"/>
                  <a:pt x="16" y="71"/>
                  <a:pt x="15" y="67"/>
                </a:cubicBezTo>
                <a:cubicBezTo>
                  <a:pt x="19" y="66"/>
                  <a:pt x="22" y="62"/>
                  <a:pt x="22" y="57"/>
                </a:cubicBezTo>
                <a:cubicBezTo>
                  <a:pt x="22" y="53"/>
                  <a:pt x="20" y="50"/>
                  <a:pt x="17" y="48"/>
                </a:cubicBezTo>
                <a:cubicBezTo>
                  <a:pt x="17" y="47"/>
                  <a:pt x="17" y="47"/>
                  <a:pt x="17" y="47"/>
                </a:cubicBezTo>
                <a:cubicBezTo>
                  <a:pt x="22" y="39"/>
                  <a:pt x="33" y="34"/>
                  <a:pt x="48" y="34"/>
                </a:cubicBezTo>
                <a:close/>
                <a:moveTo>
                  <a:pt x="40" y="106"/>
                </a:moveTo>
                <a:cubicBezTo>
                  <a:pt x="33" y="99"/>
                  <a:pt x="27" y="92"/>
                  <a:pt x="22" y="84"/>
                </a:cubicBezTo>
                <a:cubicBezTo>
                  <a:pt x="22" y="84"/>
                  <a:pt x="22" y="84"/>
                  <a:pt x="22" y="84"/>
                </a:cubicBezTo>
                <a:cubicBezTo>
                  <a:pt x="22" y="84"/>
                  <a:pt x="22" y="83"/>
                  <a:pt x="22" y="83"/>
                </a:cubicBezTo>
                <a:cubicBezTo>
                  <a:pt x="27" y="77"/>
                  <a:pt x="34" y="72"/>
                  <a:pt x="41" y="67"/>
                </a:cubicBezTo>
                <a:cubicBezTo>
                  <a:pt x="40" y="74"/>
                  <a:pt x="39" y="81"/>
                  <a:pt x="39" y="89"/>
                </a:cubicBezTo>
                <a:cubicBezTo>
                  <a:pt x="39" y="95"/>
                  <a:pt x="40" y="101"/>
                  <a:pt x="40" y="106"/>
                </a:cubicBezTo>
                <a:close/>
                <a:moveTo>
                  <a:pt x="11" y="119"/>
                </a:moveTo>
                <a:cubicBezTo>
                  <a:pt x="8" y="110"/>
                  <a:pt x="10" y="100"/>
                  <a:pt x="18" y="89"/>
                </a:cubicBezTo>
                <a:cubicBezTo>
                  <a:pt x="24" y="98"/>
                  <a:pt x="32" y="107"/>
                  <a:pt x="42" y="116"/>
                </a:cubicBezTo>
                <a:cubicBezTo>
                  <a:pt x="43" y="124"/>
                  <a:pt x="45" y="131"/>
                  <a:pt x="47" y="138"/>
                </a:cubicBezTo>
                <a:cubicBezTo>
                  <a:pt x="29" y="137"/>
                  <a:pt x="15" y="130"/>
                  <a:pt x="11" y="119"/>
                </a:cubicBezTo>
                <a:close/>
                <a:moveTo>
                  <a:pt x="46" y="89"/>
                </a:moveTo>
                <a:cubicBezTo>
                  <a:pt x="46" y="80"/>
                  <a:pt x="47" y="71"/>
                  <a:pt x="48" y="62"/>
                </a:cubicBezTo>
                <a:cubicBezTo>
                  <a:pt x="56" y="57"/>
                  <a:pt x="64" y="53"/>
                  <a:pt x="73" y="50"/>
                </a:cubicBezTo>
                <a:cubicBezTo>
                  <a:pt x="79" y="47"/>
                  <a:pt x="85" y="46"/>
                  <a:pt x="92" y="44"/>
                </a:cubicBezTo>
                <a:cubicBezTo>
                  <a:pt x="98" y="47"/>
                  <a:pt x="104" y="50"/>
                  <a:pt x="109" y="53"/>
                </a:cubicBezTo>
                <a:cubicBezTo>
                  <a:pt x="116" y="57"/>
                  <a:pt x="123" y="61"/>
                  <a:pt x="128" y="66"/>
                </a:cubicBezTo>
                <a:cubicBezTo>
                  <a:pt x="129" y="73"/>
                  <a:pt x="130" y="81"/>
                  <a:pt x="130" y="89"/>
                </a:cubicBezTo>
                <a:cubicBezTo>
                  <a:pt x="130" y="99"/>
                  <a:pt x="129" y="108"/>
                  <a:pt x="128" y="116"/>
                </a:cubicBezTo>
                <a:cubicBezTo>
                  <a:pt x="120" y="121"/>
                  <a:pt x="112" y="125"/>
                  <a:pt x="103" y="128"/>
                </a:cubicBezTo>
                <a:cubicBezTo>
                  <a:pt x="97" y="131"/>
                  <a:pt x="91" y="133"/>
                  <a:pt x="84" y="134"/>
                </a:cubicBezTo>
                <a:cubicBezTo>
                  <a:pt x="78" y="132"/>
                  <a:pt x="72" y="129"/>
                  <a:pt x="67" y="125"/>
                </a:cubicBezTo>
                <a:cubicBezTo>
                  <a:pt x="60" y="121"/>
                  <a:pt x="53" y="117"/>
                  <a:pt x="48" y="112"/>
                </a:cubicBezTo>
                <a:cubicBezTo>
                  <a:pt x="46" y="105"/>
                  <a:pt x="46" y="97"/>
                  <a:pt x="46" y="89"/>
                </a:cubicBezTo>
                <a:close/>
                <a:moveTo>
                  <a:pt x="49" y="122"/>
                </a:moveTo>
                <a:cubicBezTo>
                  <a:pt x="54" y="125"/>
                  <a:pt x="58" y="128"/>
                  <a:pt x="63" y="131"/>
                </a:cubicBezTo>
                <a:cubicBezTo>
                  <a:pt x="67" y="133"/>
                  <a:pt x="70" y="135"/>
                  <a:pt x="74" y="137"/>
                </a:cubicBezTo>
                <a:cubicBezTo>
                  <a:pt x="67" y="138"/>
                  <a:pt x="61" y="138"/>
                  <a:pt x="54" y="138"/>
                </a:cubicBezTo>
                <a:cubicBezTo>
                  <a:pt x="52" y="133"/>
                  <a:pt x="51" y="128"/>
                  <a:pt x="49" y="122"/>
                </a:cubicBezTo>
                <a:close/>
                <a:moveTo>
                  <a:pt x="88" y="172"/>
                </a:moveTo>
                <a:cubicBezTo>
                  <a:pt x="86" y="172"/>
                  <a:pt x="85" y="172"/>
                  <a:pt x="83" y="171"/>
                </a:cubicBezTo>
                <a:cubicBezTo>
                  <a:pt x="84" y="170"/>
                  <a:pt x="84" y="168"/>
                  <a:pt x="84" y="167"/>
                </a:cubicBezTo>
                <a:cubicBezTo>
                  <a:pt x="84" y="161"/>
                  <a:pt x="79" y="156"/>
                  <a:pt x="73" y="156"/>
                </a:cubicBezTo>
                <a:cubicBezTo>
                  <a:pt x="70" y="156"/>
                  <a:pt x="68" y="157"/>
                  <a:pt x="66" y="159"/>
                </a:cubicBezTo>
                <a:cubicBezTo>
                  <a:pt x="62" y="155"/>
                  <a:pt x="59" y="150"/>
                  <a:pt x="57" y="145"/>
                </a:cubicBezTo>
                <a:cubicBezTo>
                  <a:pt x="65" y="144"/>
                  <a:pt x="75" y="143"/>
                  <a:pt x="84" y="141"/>
                </a:cubicBezTo>
                <a:cubicBezTo>
                  <a:pt x="95" y="146"/>
                  <a:pt x="106" y="149"/>
                  <a:pt x="116" y="150"/>
                </a:cubicBezTo>
                <a:cubicBezTo>
                  <a:pt x="109" y="163"/>
                  <a:pt x="99" y="172"/>
                  <a:pt x="88" y="172"/>
                </a:cubicBezTo>
                <a:close/>
                <a:moveTo>
                  <a:pt x="119" y="144"/>
                </a:moveTo>
                <a:cubicBezTo>
                  <a:pt x="111" y="143"/>
                  <a:pt x="103" y="141"/>
                  <a:pt x="94" y="138"/>
                </a:cubicBezTo>
                <a:cubicBezTo>
                  <a:pt x="98" y="137"/>
                  <a:pt x="102" y="136"/>
                  <a:pt x="105" y="134"/>
                </a:cubicBezTo>
                <a:cubicBezTo>
                  <a:pt x="113" y="132"/>
                  <a:pt x="119" y="128"/>
                  <a:pt x="126" y="125"/>
                </a:cubicBezTo>
                <a:cubicBezTo>
                  <a:pt x="124" y="132"/>
                  <a:pt x="122" y="138"/>
                  <a:pt x="119" y="144"/>
                </a:cubicBezTo>
                <a:close/>
                <a:moveTo>
                  <a:pt x="159" y="131"/>
                </a:moveTo>
                <a:cubicBezTo>
                  <a:pt x="154" y="140"/>
                  <a:pt x="143" y="144"/>
                  <a:pt x="128" y="144"/>
                </a:cubicBezTo>
                <a:cubicBezTo>
                  <a:pt x="127" y="144"/>
                  <a:pt x="127" y="144"/>
                  <a:pt x="126" y="144"/>
                </a:cubicBezTo>
                <a:cubicBezTo>
                  <a:pt x="129" y="137"/>
                  <a:pt x="132" y="129"/>
                  <a:pt x="133" y="120"/>
                </a:cubicBezTo>
                <a:cubicBezTo>
                  <a:pt x="143" y="114"/>
                  <a:pt x="151" y="108"/>
                  <a:pt x="157" y="101"/>
                </a:cubicBezTo>
                <a:cubicBezTo>
                  <a:pt x="163" y="113"/>
                  <a:pt x="164" y="123"/>
                  <a:pt x="159" y="131"/>
                </a:cubicBezTo>
                <a:close/>
              </a:path>
            </a:pathLst>
          </a:custGeom>
          <a:solidFill>
            <a:srgbClr val="28282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794879EC-1FF1-40D3-A6EE-6358B4BE86D2}"/>
              </a:ext>
            </a:extLst>
          </p:cNvPr>
          <p:cNvGrpSpPr/>
          <p:nvPr/>
        </p:nvGrpSpPr>
        <p:grpSpPr>
          <a:xfrm>
            <a:off x="8019591" y="1602455"/>
            <a:ext cx="3808109" cy="1978868"/>
            <a:chOff x="9503054" y="4772778"/>
            <a:chExt cx="3779872" cy="1872066"/>
          </a:xfrm>
        </p:grpSpPr>
        <p:sp>
          <p:nvSpPr>
            <p:cNvPr id="22" name="Freeform 97">
              <a:extLst>
                <a:ext uri="{FF2B5EF4-FFF2-40B4-BE49-F238E27FC236}">
                  <a16:creationId xmlns:a16="http://schemas.microsoft.com/office/drawing/2014/main" id="{96C2D34E-BCCD-4F4A-8A57-AF06783EC5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03054" y="4772778"/>
              <a:ext cx="377326" cy="320281"/>
            </a:xfrm>
            <a:custGeom>
              <a:avLst/>
              <a:gdLst>
                <a:gd name="T0" fmla="*/ 212 w 250"/>
                <a:gd name="T1" fmla="*/ 5 h 212"/>
                <a:gd name="T2" fmla="*/ 48 w 250"/>
                <a:gd name="T3" fmla="*/ 0 h 212"/>
                <a:gd name="T4" fmla="*/ 2 w 250"/>
                <a:gd name="T5" fmla="*/ 71 h 212"/>
                <a:gd name="T6" fmla="*/ 94 w 250"/>
                <a:gd name="T7" fmla="*/ 207 h 212"/>
                <a:gd name="T8" fmla="*/ 147 w 250"/>
                <a:gd name="T9" fmla="*/ 212 h 212"/>
                <a:gd name="T10" fmla="*/ 248 w 250"/>
                <a:gd name="T11" fmla="*/ 82 h 212"/>
                <a:gd name="T12" fmla="*/ 230 w 250"/>
                <a:gd name="T13" fmla="*/ 69 h 212"/>
                <a:gd name="T14" fmla="*/ 186 w 250"/>
                <a:gd name="T15" fmla="*/ 69 h 212"/>
                <a:gd name="T16" fmla="*/ 204 w 250"/>
                <a:gd name="T17" fmla="*/ 20 h 212"/>
                <a:gd name="T18" fmla="*/ 230 w 250"/>
                <a:gd name="T19" fmla="*/ 69 h 212"/>
                <a:gd name="T20" fmla="*/ 87 w 250"/>
                <a:gd name="T21" fmla="*/ 69 h 212"/>
                <a:gd name="T22" fmla="*/ 121 w 250"/>
                <a:gd name="T23" fmla="*/ 14 h 212"/>
                <a:gd name="T24" fmla="*/ 127 w 250"/>
                <a:gd name="T25" fmla="*/ 14 h 212"/>
                <a:gd name="T26" fmla="*/ 162 w 250"/>
                <a:gd name="T27" fmla="*/ 69 h 212"/>
                <a:gd name="T28" fmla="*/ 145 w 250"/>
                <a:gd name="T29" fmla="*/ 14 h 212"/>
                <a:gd name="T30" fmla="*/ 190 w 250"/>
                <a:gd name="T31" fmla="*/ 14 h 212"/>
                <a:gd name="T32" fmla="*/ 173 w 250"/>
                <a:gd name="T33" fmla="*/ 60 h 212"/>
                <a:gd name="T34" fmla="*/ 145 w 250"/>
                <a:gd name="T35" fmla="*/ 14 h 212"/>
                <a:gd name="T36" fmla="*/ 59 w 250"/>
                <a:gd name="T37" fmla="*/ 15 h 212"/>
                <a:gd name="T38" fmla="*/ 104 w 250"/>
                <a:gd name="T39" fmla="*/ 14 h 212"/>
                <a:gd name="T40" fmla="*/ 76 w 250"/>
                <a:gd name="T41" fmla="*/ 59 h 212"/>
                <a:gd name="T42" fmla="*/ 166 w 250"/>
                <a:gd name="T43" fmla="*/ 83 h 212"/>
                <a:gd name="T44" fmla="*/ 128 w 250"/>
                <a:gd name="T45" fmla="*/ 198 h 212"/>
                <a:gd name="T46" fmla="*/ 122 w 250"/>
                <a:gd name="T47" fmla="*/ 198 h 212"/>
                <a:gd name="T48" fmla="*/ 83 w 250"/>
                <a:gd name="T49" fmla="*/ 84 h 212"/>
                <a:gd name="T50" fmla="*/ 166 w 250"/>
                <a:gd name="T51" fmla="*/ 83 h 212"/>
                <a:gd name="T52" fmla="*/ 63 w 250"/>
                <a:gd name="T53" fmla="*/ 68 h 212"/>
                <a:gd name="T54" fmla="*/ 20 w 250"/>
                <a:gd name="T55" fmla="*/ 69 h 212"/>
                <a:gd name="T56" fmla="*/ 46 w 250"/>
                <a:gd name="T57" fmla="*/ 21 h 212"/>
                <a:gd name="T58" fmla="*/ 22 w 250"/>
                <a:gd name="T59" fmla="*/ 83 h 212"/>
                <a:gd name="T60" fmla="*/ 68 w 250"/>
                <a:gd name="T61" fmla="*/ 84 h 212"/>
                <a:gd name="T62" fmla="*/ 106 w 250"/>
                <a:gd name="T63" fmla="*/ 198 h 212"/>
                <a:gd name="T64" fmla="*/ 104 w 250"/>
                <a:gd name="T65" fmla="*/ 197 h 212"/>
                <a:gd name="T66" fmla="*/ 22 w 250"/>
                <a:gd name="T67" fmla="*/ 83 h 212"/>
                <a:gd name="T68" fmla="*/ 143 w 250"/>
                <a:gd name="T69" fmla="*/ 198 h 212"/>
                <a:gd name="T70" fmla="*/ 181 w 250"/>
                <a:gd name="T71" fmla="*/ 84 h 212"/>
                <a:gd name="T72" fmla="*/ 229 w 250"/>
                <a:gd name="T73" fmla="*/ 83 h 212"/>
                <a:gd name="T74" fmla="*/ 146 w 250"/>
                <a:gd name="T75" fmla="*/ 19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50" h="212">
                  <a:moveTo>
                    <a:pt x="248" y="71"/>
                  </a:moveTo>
                  <a:cubicBezTo>
                    <a:pt x="212" y="5"/>
                    <a:pt x="212" y="5"/>
                    <a:pt x="212" y="5"/>
                  </a:cubicBezTo>
                  <a:cubicBezTo>
                    <a:pt x="210" y="2"/>
                    <a:pt x="206" y="0"/>
                    <a:pt x="20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5" y="0"/>
                    <a:pt x="41" y="2"/>
                    <a:pt x="39" y="5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0" y="74"/>
                    <a:pt x="0" y="79"/>
                    <a:pt x="3" y="82"/>
                  </a:cubicBezTo>
                  <a:cubicBezTo>
                    <a:pt x="94" y="207"/>
                    <a:pt x="94" y="207"/>
                    <a:pt x="94" y="207"/>
                  </a:cubicBezTo>
                  <a:cubicBezTo>
                    <a:pt x="96" y="210"/>
                    <a:pt x="100" y="212"/>
                    <a:pt x="103" y="212"/>
                  </a:cubicBezTo>
                  <a:cubicBezTo>
                    <a:pt x="147" y="212"/>
                    <a:pt x="147" y="212"/>
                    <a:pt x="147" y="212"/>
                  </a:cubicBezTo>
                  <a:cubicBezTo>
                    <a:pt x="151" y="212"/>
                    <a:pt x="154" y="210"/>
                    <a:pt x="157" y="207"/>
                  </a:cubicBezTo>
                  <a:cubicBezTo>
                    <a:pt x="248" y="82"/>
                    <a:pt x="248" y="82"/>
                    <a:pt x="248" y="82"/>
                  </a:cubicBezTo>
                  <a:cubicBezTo>
                    <a:pt x="250" y="79"/>
                    <a:pt x="250" y="74"/>
                    <a:pt x="248" y="71"/>
                  </a:cubicBezTo>
                  <a:close/>
                  <a:moveTo>
                    <a:pt x="230" y="69"/>
                  </a:moveTo>
                  <a:cubicBezTo>
                    <a:pt x="219" y="69"/>
                    <a:pt x="198" y="69"/>
                    <a:pt x="187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203" y="20"/>
                    <a:pt x="203" y="20"/>
                    <a:pt x="203" y="20"/>
                  </a:cubicBezTo>
                  <a:cubicBezTo>
                    <a:pt x="203" y="20"/>
                    <a:pt x="204" y="19"/>
                    <a:pt x="204" y="20"/>
                  </a:cubicBezTo>
                  <a:cubicBezTo>
                    <a:pt x="211" y="32"/>
                    <a:pt x="228" y="63"/>
                    <a:pt x="231" y="68"/>
                  </a:cubicBezTo>
                  <a:cubicBezTo>
                    <a:pt x="231" y="69"/>
                    <a:pt x="231" y="69"/>
                    <a:pt x="230" y="69"/>
                  </a:cubicBezTo>
                  <a:close/>
                  <a:moveTo>
                    <a:pt x="161" y="69"/>
                  </a:moveTo>
                  <a:cubicBezTo>
                    <a:pt x="143" y="69"/>
                    <a:pt x="106" y="69"/>
                    <a:pt x="87" y="69"/>
                  </a:cubicBezTo>
                  <a:cubicBezTo>
                    <a:pt x="86" y="69"/>
                    <a:pt x="86" y="68"/>
                    <a:pt x="86" y="68"/>
                  </a:cubicBezTo>
                  <a:cubicBezTo>
                    <a:pt x="121" y="14"/>
                    <a:pt x="121" y="14"/>
                    <a:pt x="121" y="14"/>
                  </a:cubicBezTo>
                  <a:cubicBezTo>
                    <a:pt x="121" y="14"/>
                    <a:pt x="121" y="14"/>
                    <a:pt x="122" y="14"/>
                  </a:cubicBezTo>
                  <a:cubicBezTo>
                    <a:pt x="123" y="14"/>
                    <a:pt x="126" y="14"/>
                    <a:pt x="127" y="14"/>
                  </a:cubicBezTo>
                  <a:cubicBezTo>
                    <a:pt x="128" y="14"/>
                    <a:pt x="128" y="14"/>
                    <a:pt x="128" y="14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162" y="69"/>
                    <a:pt x="163" y="69"/>
                    <a:pt x="161" y="69"/>
                  </a:cubicBezTo>
                  <a:close/>
                  <a:moveTo>
                    <a:pt x="145" y="14"/>
                  </a:moveTo>
                  <a:cubicBezTo>
                    <a:pt x="155" y="14"/>
                    <a:pt x="185" y="14"/>
                    <a:pt x="190" y="14"/>
                  </a:cubicBezTo>
                  <a:cubicBezTo>
                    <a:pt x="190" y="14"/>
                    <a:pt x="190" y="14"/>
                    <a:pt x="190" y="14"/>
                  </a:cubicBezTo>
                  <a:cubicBezTo>
                    <a:pt x="190" y="14"/>
                    <a:pt x="179" y="48"/>
                    <a:pt x="175" y="60"/>
                  </a:cubicBezTo>
                  <a:cubicBezTo>
                    <a:pt x="174" y="61"/>
                    <a:pt x="173" y="60"/>
                    <a:pt x="173" y="60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4"/>
                    <a:pt x="145" y="14"/>
                  </a:cubicBezTo>
                  <a:close/>
                  <a:moveTo>
                    <a:pt x="74" y="59"/>
                  </a:moveTo>
                  <a:cubicBezTo>
                    <a:pt x="71" y="48"/>
                    <a:pt x="59" y="15"/>
                    <a:pt x="59" y="15"/>
                  </a:cubicBezTo>
                  <a:cubicBezTo>
                    <a:pt x="59" y="15"/>
                    <a:pt x="59" y="14"/>
                    <a:pt x="60" y="14"/>
                  </a:cubicBezTo>
                  <a:cubicBezTo>
                    <a:pt x="70" y="14"/>
                    <a:pt x="98" y="14"/>
                    <a:pt x="104" y="14"/>
                  </a:cubicBezTo>
                  <a:cubicBezTo>
                    <a:pt x="105" y="14"/>
                    <a:pt x="104" y="14"/>
                    <a:pt x="104" y="14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76" y="59"/>
                    <a:pt x="75" y="60"/>
                    <a:pt x="74" y="59"/>
                  </a:cubicBezTo>
                  <a:close/>
                  <a:moveTo>
                    <a:pt x="166" y="83"/>
                  </a:moveTo>
                  <a:cubicBezTo>
                    <a:pt x="167" y="83"/>
                    <a:pt x="166" y="84"/>
                    <a:pt x="166" y="84"/>
                  </a:cubicBezTo>
                  <a:cubicBezTo>
                    <a:pt x="128" y="198"/>
                    <a:pt x="128" y="198"/>
                    <a:pt x="128" y="198"/>
                  </a:cubicBezTo>
                  <a:cubicBezTo>
                    <a:pt x="128" y="198"/>
                    <a:pt x="127" y="198"/>
                    <a:pt x="127" y="198"/>
                  </a:cubicBezTo>
                  <a:cubicBezTo>
                    <a:pt x="126" y="198"/>
                    <a:pt x="123" y="198"/>
                    <a:pt x="122" y="198"/>
                  </a:cubicBezTo>
                  <a:cubicBezTo>
                    <a:pt x="122" y="198"/>
                    <a:pt x="121" y="198"/>
                    <a:pt x="121" y="198"/>
                  </a:cubicBezTo>
                  <a:cubicBezTo>
                    <a:pt x="83" y="84"/>
                    <a:pt x="83" y="84"/>
                    <a:pt x="83" y="84"/>
                  </a:cubicBezTo>
                  <a:cubicBezTo>
                    <a:pt x="83" y="84"/>
                    <a:pt x="83" y="83"/>
                    <a:pt x="83" y="83"/>
                  </a:cubicBezTo>
                  <a:cubicBezTo>
                    <a:pt x="104" y="83"/>
                    <a:pt x="145" y="83"/>
                    <a:pt x="166" y="83"/>
                  </a:cubicBezTo>
                  <a:close/>
                  <a:moveTo>
                    <a:pt x="47" y="21"/>
                  </a:moveTo>
                  <a:cubicBezTo>
                    <a:pt x="51" y="32"/>
                    <a:pt x="61" y="63"/>
                    <a:pt x="63" y="68"/>
                  </a:cubicBezTo>
                  <a:cubicBezTo>
                    <a:pt x="63" y="69"/>
                    <a:pt x="63" y="69"/>
                    <a:pt x="62" y="69"/>
                  </a:cubicBezTo>
                  <a:cubicBezTo>
                    <a:pt x="52" y="69"/>
                    <a:pt x="31" y="69"/>
                    <a:pt x="20" y="69"/>
                  </a:cubicBezTo>
                  <a:cubicBezTo>
                    <a:pt x="19" y="69"/>
                    <a:pt x="20" y="68"/>
                    <a:pt x="20" y="68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6" y="21"/>
                    <a:pt x="46" y="20"/>
                    <a:pt x="47" y="21"/>
                  </a:cubicBezTo>
                  <a:close/>
                  <a:moveTo>
                    <a:pt x="22" y="83"/>
                  </a:moveTo>
                  <a:cubicBezTo>
                    <a:pt x="33" y="83"/>
                    <a:pt x="56" y="83"/>
                    <a:pt x="67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107" y="197"/>
                    <a:pt x="107" y="197"/>
                    <a:pt x="107" y="197"/>
                  </a:cubicBezTo>
                  <a:cubicBezTo>
                    <a:pt x="107" y="197"/>
                    <a:pt x="107" y="198"/>
                    <a:pt x="106" y="198"/>
                  </a:cubicBezTo>
                  <a:cubicBezTo>
                    <a:pt x="106" y="198"/>
                    <a:pt x="105" y="198"/>
                    <a:pt x="105" y="198"/>
                  </a:cubicBezTo>
                  <a:cubicBezTo>
                    <a:pt x="105" y="198"/>
                    <a:pt x="104" y="197"/>
                    <a:pt x="104" y="197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1" y="84"/>
                    <a:pt x="21" y="83"/>
                    <a:pt x="22" y="83"/>
                  </a:cubicBezTo>
                  <a:close/>
                  <a:moveTo>
                    <a:pt x="146" y="198"/>
                  </a:moveTo>
                  <a:cubicBezTo>
                    <a:pt x="145" y="198"/>
                    <a:pt x="143" y="198"/>
                    <a:pt x="143" y="198"/>
                  </a:cubicBezTo>
                  <a:cubicBezTo>
                    <a:pt x="142" y="198"/>
                    <a:pt x="142" y="198"/>
                    <a:pt x="142" y="198"/>
                  </a:cubicBezTo>
                  <a:cubicBezTo>
                    <a:pt x="181" y="84"/>
                    <a:pt x="181" y="84"/>
                    <a:pt x="181" y="84"/>
                  </a:cubicBezTo>
                  <a:cubicBezTo>
                    <a:pt x="181" y="84"/>
                    <a:pt x="181" y="83"/>
                    <a:pt x="182" y="83"/>
                  </a:cubicBezTo>
                  <a:cubicBezTo>
                    <a:pt x="194" y="83"/>
                    <a:pt x="217" y="83"/>
                    <a:pt x="229" y="83"/>
                  </a:cubicBezTo>
                  <a:cubicBezTo>
                    <a:pt x="230" y="83"/>
                    <a:pt x="229" y="84"/>
                    <a:pt x="229" y="84"/>
                  </a:cubicBezTo>
                  <a:cubicBezTo>
                    <a:pt x="146" y="198"/>
                    <a:pt x="146" y="198"/>
                    <a:pt x="146" y="198"/>
                  </a:cubicBezTo>
                  <a:cubicBezTo>
                    <a:pt x="146" y="198"/>
                    <a:pt x="146" y="198"/>
                    <a:pt x="146" y="198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D79185EB-42D9-43D2-A9FA-833690166D58}"/>
                </a:ext>
              </a:extLst>
            </p:cNvPr>
            <p:cNvGrpSpPr/>
            <p:nvPr/>
          </p:nvGrpSpPr>
          <p:grpSpPr>
            <a:xfrm>
              <a:off x="9915108" y="4779449"/>
              <a:ext cx="3367818" cy="1865395"/>
              <a:chOff x="1285842" y="4779449"/>
              <a:chExt cx="3367818" cy="1865395"/>
            </a:xfrm>
          </p:grpSpPr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ED427861-DC66-417C-B4E0-1C9959E5CB11}"/>
                  </a:ext>
                </a:extLst>
              </p:cNvPr>
              <p:cNvSpPr txBox="1"/>
              <p:nvPr/>
            </p:nvSpPr>
            <p:spPr>
              <a:xfrm>
                <a:off x="1331170" y="4779449"/>
                <a:ext cx="2862230" cy="320282"/>
              </a:xfrm>
              <a:prstGeom prst="rect">
                <a:avLst/>
              </a:prstGeom>
              <a:solidFill>
                <a:srgbClr val="EBD3B7"/>
              </a:solidFill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latin typeface="AXIS Std M" panose="020B0600000000000000" pitchFamily="34" charset="-128"/>
                    <a:ea typeface="AXIS Std M" panose="020B0600000000000000" pitchFamily="34" charset="-128"/>
                    <a:cs typeface="Open Sans" panose="020B0606030504020204" pitchFamily="34" charset="0"/>
                  </a:defRPr>
                </a:lvl1pPr>
              </a:lstStyle>
              <a:p>
                <a:r>
                  <a:rPr lang="en-US" altLang="zh-CN" dirty="0"/>
                  <a:t>Weather data in 2016 NYC</a:t>
                </a:r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60E4A6FA-B09A-4240-AA85-FB65AA95B9DE}"/>
                  </a:ext>
                </a:extLst>
              </p:cNvPr>
              <p:cNvSpPr/>
              <p:nvPr/>
            </p:nvSpPr>
            <p:spPr>
              <a:xfrm>
                <a:off x="1331170" y="5110749"/>
                <a:ext cx="3322490" cy="8038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Precipitation</a:t>
                </a:r>
              </a:p>
              <a:p>
                <a:pPr marL="285750" indent="-2857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Wind speed</a:t>
                </a:r>
              </a:p>
              <a:p>
                <a:pPr marL="285750" indent="-2857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Temperature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1DD081C5-D863-43C5-A186-BF980D7867A1}"/>
                  </a:ext>
                </a:extLst>
              </p:cNvPr>
              <p:cNvSpPr/>
              <p:nvPr/>
            </p:nvSpPr>
            <p:spPr>
              <a:xfrm>
                <a:off x="1285842" y="6330202"/>
                <a:ext cx="3322490" cy="3146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Waiting…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9A30A385-19A2-4F04-93C8-E088F351F9F2}"/>
              </a:ext>
            </a:extLst>
          </p:cNvPr>
          <p:cNvSpPr/>
          <p:nvPr/>
        </p:nvSpPr>
        <p:spPr>
          <a:xfrm>
            <a:off x="6442985" y="4271974"/>
            <a:ext cx="4558390" cy="2296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Public commuting time</a:t>
            </a: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  1. transit means</a:t>
            </a: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  2. travel time</a:t>
            </a:r>
          </a:p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Employment, education status, wealth characters.</a:t>
            </a: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  1. in labor force or not </a:t>
            </a: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  2. bachelor above or not</a:t>
            </a:r>
          </a:p>
          <a:p>
            <a:pPr>
              <a:lnSpc>
                <a:spcPct val="12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  3. below poverty or not</a:t>
            </a:r>
          </a:p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Races.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1733DF3-DF65-416C-8F98-16457ACD05C1}"/>
              </a:ext>
            </a:extLst>
          </p:cNvPr>
          <p:cNvSpPr txBox="1"/>
          <p:nvPr/>
        </p:nvSpPr>
        <p:spPr>
          <a:xfrm>
            <a:off x="6761224" y="3933420"/>
            <a:ext cx="2790687" cy="338554"/>
          </a:xfrm>
          <a:prstGeom prst="rect">
            <a:avLst/>
          </a:prstGeom>
          <a:solidFill>
            <a:srgbClr val="EBD3B7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 b="1">
                <a:latin typeface="AXIS Std M" panose="020B0600000000000000" pitchFamily="34" charset="-128"/>
                <a:ea typeface="AXIS Std M" panose="020B0600000000000000" pitchFamily="34" charset="-128"/>
                <a:cs typeface="Open Sans" panose="020B0606030504020204" pitchFamily="34" charset="0"/>
              </a:defRPr>
            </a:lvl1pPr>
          </a:lstStyle>
          <a:p>
            <a:r>
              <a:rPr lang="en-US" altLang="zh-CN" sz="1600" b="1" dirty="0">
                <a:latin typeface="AXIS Std M" panose="020B0600000000000000" pitchFamily="34" charset="-128"/>
                <a:ea typeface="AXIS Std M" panose="020B0600000000000000" pitchFamily="34" charset="-128"/>
                <a:cs typeface="Open Sans" panose="020B0606030504020204" pitchFamily="34" charset="0"/>
              </a:rPr>
              <a:t>ACS demographic data</a:t>
            </a:r>
            <a:endParaRPr lang="zh-CN" altLang="en-US" sz="1600" b="1" dirty="0">
              <a:latin typeface="AXIS Std M" panose="020B0600000000000000" pitchFamily="34" charset="-128"/>
              <a:ea typeface="AXIS Std M" panose="020B0600000000000000" pitchFamily="34" charset="-128"/>
              <a:cs typeface="Open Sans" panose="020B0606030504020204" pitchFamily="34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DC6FFD6E-DD86-4D8F-87AB-D067688873F9}"/>
              </a:ext>
            </a:extLst>
          </p:cNvPr>
          <p:cNvSpPr/>
          <p:nvPr/>
        </p:nvSpPr>
        <p:spPr>
          <a:xfrm>
            <a:off x="7580314" y="81672"/>
            <a:ext cx="4139638" cy="1366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Source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riem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package in R, get API weather data.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Kaggle provided data.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ACS census data API.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NYC open data portal.</a:t>
            </a: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301ADC61-B82B-40CA-BC6A-7AC78804238D}"/>
              </a:ext>
            </a:extLst>
          </p:cNvPr>
          <p:cNvGrpSpPr/>
          <p:nvPr/>
        </p:nvGrpSpPr>
        <p:grpSpPr>
          <a:xfrm>
            <a:off x="7926568" y="2874816"/>
            <a:ext cx="3344411" cy="345606"/>
            <a:chOff x="9503054" y="4772778"/>
            <a:chExt cx="3319612" cy="326953"/>
          </a:xfrm>
        </p:grpSpPr>
        <p:sp>
          <p:nvSpPr>
            <p:cNvPr id="37" name="Freeform 97">
              <a:extLst>
                <a:ext uri="{FF2B5EF4-FFF2-40B4-BE49-F238E27FC236}">
                  <a16:creationId xmlns:a16="http://schemas.microsoft.com/office/drawing/2014/main" id="{B470F2CC-FF1F-4BD5-95C2-BE470624BF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03054" y="4772778"/>
              <a:ext cx="377326" cy="320281"/>
            </a:xfrm>
            <a:custGeom>
              <a:avLst/>
              <a:gdLst>
                <a:gd name="T0" fmla="*/ 212 w 250"/>
                <a:gd name="T1" fmla="*/ 5 h 212"/>
                <a:gd name="T2" fmla="*/ 48 w 250"/>
                <a:gd name="T3" fmla="*/ 0 h 212"/>
                <a:gd name="T4" fmla="*/ 2 w 250"/>
                <a:gd name="T5" fmla="*/ 71 h 212"/>
                <a:gd name="T6" fmla="*/ 94 w 250"/>
                <a:gd name="T7" fmla="*/ 207 h 212"/>
                <a:gd name="T8" fmla="*/ 147 w 250"/>
                <a:gd name="T9" fmla="*/ 212 h 212"/>
                <a:gd name="T10" fmla="*/ 248 w 250"/>
                <a:gd name="T11" fmla="*/ 82 h 212"/>
                <a:gd name="T12" fmla="*/ 230 w 250"/>
                <a:gd name="T13" fmla="*/ 69 h 212"/>
                <a:gd name="T14" fmla="*/ 186 w 250"/>
                <a:gd name="T15" fmla="*/ 69 h 212"/>
                <a:gd name="T16" fmla="*/ 204 w 250"/>
                <a:gd name="T17" fmla="*/ 20 h 212"/>
                <a:gd name="T18" fmla="*/ 230 w 250"/>
                <a:gd name="T19" fmla="*/ 69 h 212"/>
                <a:gd name="T20" fmla="*/ 87 w 250"/>
                <a:gd name="T21" fmla="*/ 69 h 212"/>
                <a:gd name="T22" fmla="*/ 121 w 250"/>
                <a:gd name="T23" fmla="*/ 14 h 212"/>
                <a:gd name="T24" fmla="*/ 127 w 250"/>
                <a:gd name="T25" fmla="*/ 14 h 212"/>
                <a:gd name="T26" fmla="*/ 162 w 250"/>
                <a:gd name="T27" fmla="*/ 69 h 212"/>
                <a:gd name="T28" fmla="*/ 145 w 250"/>
                <a:gd name="T29" fmla="*/ 14 h 212"/>
                <a:gd name="T30" fmla="*/ 190 w 250"/>
                <a:gd name="T31" fmla="*/ 14 h 212"/>
                <a:gd name="T32" fmla="*/ 173 w 250"/>
                <a:gd name="T33" fmla="*/ 60 h 212"/>
                <a:gd name="T34" fmla="*/ 145 w 250"/>
                <a:gd name="T35" fmla="*/ 14 h 212"/>
                <a:gd name="T36" fmla="*/ 59 w 250"/>
                <a:gd name="T37" fmla="*/ 15 h 212"/>
                <a:gd name="T38" fmla="*/ 104 w 250"/>
                <a:gd name="T39" fmla="*/ 14 h 212"/>
                <a:gd name="T40" fmla="*/ 76 w 250"/>
                <a:gd name="T41" fmla="*/ 59 h 212"/>
                <a:gd name="T42" fmla="*/ 166 w 250"/>
                <a:gd name="T43" fmla="*/ 83 h 212"/>
                <a:gd name="T44" fmla="*/ 128 w 250"/>
                <a:gd name="T45" fmla="*/ 198 h 212"/>
                <a:gd name="T46" fmla="*/ 122 w 250"/>
                <a:gd name="T47" fmla="*/ 198 h 212"/>
                <a:gd name="T48" fmla="*/ 83 w 250"/>
                <a:gd name="T49" fmla="*/ 84 h 212"/>
                <a:gd name="T50" fmla="*/ 166 w 250"/>
                <a:gd name="T51" fmla="*/ 83 h 212"/>
                <a:gd name="T52" fmla="*/ 63 w 250"/>
                <a:gd name="T53" fmla="*/ 68 h 212"/>
                <a:gd name="T54" fmla="*/ 20 w 250"/>
                <a:gd name="T55" fmla="*/ 69 h 212"/>
                <a:gd name="T56" fmla="*/ 46 w 250"/>
                <a:gd name="T57" fmla="*/ 21 h 212"/>
                <a:gd name="T58" fmla="*/ 22 w 250"/>
                <a:gd name="T59" fmla="*/ 83 h 212"/>
                <a:gd name="T60" fmla="*/ 68 w 250"/>
                <a:gd name="T61" fmla="*/ 84 h 212"/>
                <a:gd name="T62" fmla="*/ 106 w 250"/>
                <a:gd name="T63" fmla="*/ 198 h 212"/>
                <a:gd name="T64" fmla="*/ 104 w 250"/>
                <a:gd name="T65" fmla="*/ 197 h 212"/>
                <a:gd name="T66" fmla="*/ 22 w 250"/>
                <a:gd name="T67" fmla="*/ 83 h 212"/>
                <a:gd name="T68" fmla="*/ 143 w 250"/>
                <a:gd name="T69" fmla="*/ 198 h 212"/>
                <a:gd name="T70" fmla="*/ 181 w 250"/>
                <a:gd name="T71" fmla="*/ 84 h 212"/>
                <a:gd name="T72" fmla="*/ 229 w 250"/>
                <a:gd name="T73" fmla="*/ 83 h 212"/>
                <a:gd name="T74" fmla="*/ 146 w 250"/>
                <a:gd name="T75" fmla="*/ 19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50" h="212">
                  <a:moveTo>
                    <a:pt x="248" y="71"/>
                  </a:moveTo>
                  <a:cubicBezTo>
                    <a:pt x="212" y="5"/>
                    <a:pt x="212" y="5"/>
                    <a:pt x="212" y="5"/>
                  </a:cubicBezTo>
                  <a:cubicBezTo>
                    <a:pt x="210" y="2"/>
                    <a:pt x="206" y="0"/>
                    <a:pt x="20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5" y="0"/>
                    <a:pt x="41" y="2"/>
                    <a:pt x="39" y="5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0" y="74"/>
                    <a:pt x="0" y="79"/>
                    <a:pt x="3" y="82"/>
                  </a:cubicBezTo>
                  <a:cubicBezTo>
                    <a:pt x="94" y="207"/>
                    <a:pt x="94" y="207"/>
                    <a:pt x="94" y="207"/>
                  </a:cubicBezTo>
                  <a:cubicBezTo>
                    <a:pt x="96" y="210"/>
                    <a:pt x="100" y="212"/>
                    <a:pt x="103" y="212"/>
                  </a:cubicBezTo>
                  <a:cubicBezTo>
                    <a:pt x="147" y="212"/>
                    <a:pt x="147" y="212"/>
                    <a:pt x="147" y="212"/>
                  </a:cubicBezTo>
                  <a:cubicBezTo>
                    <a:pt x="151" y="212"/>
                    <a:pt x="154" y="210"/>
                    <a:pt x="157" y="207"/>
                  </a:cubicBezTo>
                  <a:cubicBezTo>
                    <a:pt x="248" y="82"/>
                    <a:pt x="248" y="82"/>
                    <a:pt x="248" y="82"/>
                  </a:cubicBezTo>
                  <a:cubicBezTo>
                    <a:pt x="250" y="79"/>
                    <a:pt x="250" y="74"/>
                    <a:pt x="248" y="71"/>
                  </a:cubicBezTo>
                  <a:close/>
                  <a:moveTo>
                    <a:pt x="230" y="69"/>
                  </a:moveTo>
                  <a:cubicBezTo>
                    <a:pt x="219" y="69"/>
                    <a:pt x="198" y="69"/>
                    <a:pt x="187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203" y="20"/>
                    <a:pt x="203" y="20"/>
                    <a:pt x="203" y="20"/>
                  </a:cubicBezTo>
                  <a:cubicBezTo>
                    <a:pt x="203" y="20"/>
                    <a:pt x="204" y="19"/>
                    <a:pt x="204" y="20"/>
                  </a:cubicBezTo>
                  <a:cubicBezTo>
                    <a:pt x="211" y="32"/>
                    <a:pt x="228" y="63"/>
                    <a:pt x="231" y="68"/>
                  </a:cubicBezTo>
                  <a:cubicBezTo>
                    <a:pt x="231" y="69"/>
                    <a:pt x="231" y="69"/>
                    <a:pt x="230" y="69"/>
                  </a:cubicBezTo>
                  <a:close/>
                  <a:moveTo>
                    <a:pt x="161" y="69"/>
                  </a:moveTo>
                  <a:cubicBezTo>
                    <a:pt x="143" y="69"/>
                    <a:pt x="106" y="69"/>
                    <a:pt x="87" y="69"/>
                  </a:cubicBezTo>
                  <a:cubicBezTo>
                    <a:pt x="86" y="69"/>
                    <a:pt x="86" y="68"/>
                    <a:pt x="86" y="68"/>
                  </a:cubicBezTo>
                  <a:cubicBezTo>
                    <a:pt x="121" y="14"/>
                    <a:pt x="121" y="14"/>
                    <a:pt x="121" y="14"/>
                  </a:cubicBezTo>
                  <a:cubicBezTo>
                    <a:pt x="121" y="14"/>
                    <a:pt x="121" y="14"/>
                    <a:pt x="122" y="14"/>
                  </a:cubicBezTo>
                  <a:cubicBezTo>
                    <a:pt x="123" y="14"/>
                    <a:pt x="126" y="14"/>
                    <a:pt x="127" y="14"/>
                  </a:cubicBezTo>
                  <a:cubicBezTo>
                    <a:pt x="128" y="14"/>
                    <a:pt x="128" y="14"/>
                    <a:pt x="128" y="14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162" y="69"/>
                    <a:pt x="163" y="69"/>
                    <a:pt x="161" y="69"/>
                  </a:cubicBezTo>
                  <a:close/>
                  <a:moveTo>
                    <a:pt x="145" y="14"/>
                  </a:moveTo>
                  <a:cubicBezTo>
                    <a:pt x="155" y="14"/>
                    <a:pt x="185" y="14"/>
                    <a:pt x="190" y="14"/>
                  </a:cubicBezTo>
                  <a:cubicBezTo>
                    <a:pt x="190" y="14"/>
                    <a:pt x="190" y="14"/>
                    <a:pt x="190" y="14"/>
                  </a:cubicBezTo>
                  <a:cubicBezTo>
                    <a:pt x="190" y="14"/>
                    <a:pt x="179" y="48"/>
                    <a:pt x="175" y="60"/>
                  </a:cubicBezTo>
                  <a:cubicBezTo>
                    <a:pt x="174" y="61"/>
                    <a:pt x="173" y="60"/>
                    <a:pt x="173" y="60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4"/>
                    <a:pt x="145" y="14"/>
                  </a:cubicBezTo>
                  <a:close/>
                  <a:moveTo>
                    <a:pt x="74" y="59"/>
                  </a:moveTo>
                  <a:cubicBezTo>
                    <a:pt x="71" y="48"/>
                    <a:pt x="59" y="15"/>
                    <a:pt x="59" y="15"/>
                  </a:cubicBezTo>
                  <a:cubicBezTo>
                    <a:pt x="59" y="15"/>
                    <a:pt x="59" y="14"/>
                    <a:pt x="60" y="14"/>
                  </a:cubicBezTo>
                  <a:cubicBezTo>
                    <a:pt x="70" y="14"/>
                    <a:pt x="98" y="14"/>
                    <a:pt x="104" y="14"/>
                  </a:cubicBezTo>
                  <a:cubicBezTo>
                    <a:pt x="105" y="14"/>
                    <a:pt x="104" y="14"/>
                    <a:pt x="104" y="14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76" y="59"/>
                    <a:pt x="75" y="60"/>
                    <a:pt x="74" y="59"/>
                  </a:cubicBezTo>
                  <a:close/>
                  <a:moveTo>
                    <a:pt x="166" y="83"/>
                  </a:moveTo>
                  <a:cubicBezTo>
                    <a:pt x="167" y="83"/>
                    <a:pt x="166" y="84"/>
                    <a:pt x="166" y="84"/>
                  </a:cubicBezTo>
                  <a:cubicBezTo>
                    <a:pt x="128" y="198"/>
                    <a:pt x="128" y="198"/>
                    <a:pt x="128" y="198"/>
                  </a:cubicBezTo>
                  <a:cubicBezTo>
                    <a:pt x="128" y="198"/>
                    <a:pt x="127" y="198"/>
                    <a:pt x="127" y="198"/>
                  </a:cubicBezTo>
                  <a:cubicBezTo>
                    <a:pt x="126" y="198"/>
                    <a:pt x="123" y="198"/>
                    <a:pt x="122" y="198"/>
                  </a:cubicBezTo>
                  <a:cubicBezTo>
                    <a:pt x="122" y="198"/>
                    <a:pt x="121" y="198"/>
                    <a:pt x="121" y="198"/>
                  </a:cubicBezTo>
                  <a:cubicBezTo>
                    <a:pt x="83" y="84"/>
                    <a:pt x="83" y="84"/>
                    <a:pt x="83" y="84"/>
                  </a:cubicBezTo>
                  <a:cubicBezTo>
                    <a:pt x="83" y="84"/>
                    <a:pt x="83" y="83"/>
                    <a:pt x="83" y="83"/>
                  </a:cubicBezTo>
                  <a:cubicBezTo>
                    <a:pt x="104" y="83"/>
                    <a:pt x="145" y="83"/>
                    <a:pt x="166" y="83"/>
                  </a:cubicBezTo>
                  <a:close/>
                  <a:moveTo>
                    <a:pt x="47" y="21"/>
                  </a:moveTo>
                  <a:cubicBezTo>
                    <a:pt x="51" y="32"/>
                    <a:pt x="61" y="63"/>
                    <a:pt x="63" y="68"/>
                  </a:cubicBezTo>
                  <a:cubicBezTo>
                    <a:pt x="63" y="69"/>
                    <a:pt x="63" y="69"/>
                    <a:pt x="62" y="69"/>
                  </a:cubicBezTo>
                  <a:cubicBezTo>
                    <a:pt x="52" y="69"/>
                    <a:pt x="31" y="69"/>
                    <a:pt x="20" y="69"/>
                  </a:cubicBezTo>
                  <a:cubicBezTo>
                    <a:pt x="19" y="69"/>
                    <a:pt x="20" y="68"/>
                    <a:pt x="20" y="68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6" y="21"/>
                    <a:pt x="46" y="20"/>
                    <a:pt x="47" y="21"/>
                  </a:cubicBezTo>
                  <a:close/>
                  <a:moveTo>
                    <a:pt x="22" y="83"/>
                  </a:moveTo>
                  <a:cubicBezTo>
                    <a:pt x="33" y="83"/>
                    <a:pt x="56" y="83"/>
                    <a:pt x="67" y="83"/>
                  </a:cubicBezTo>
                  <a:cubicBezTo>
                    <a:pt x="68" y="83"/>
                    <a:pt x="68" y="84"/>
                    <a:pt x="68" y="84"/>
                  </a:cubicBezTo>
                  <a:cubicBezTo>
                    <a:pt x="107" y="197"/>
                    <a:pt x="107" y="197"/>
                    <a:pt x="107" y="197"/>
                  </a:cubicBezTo>
                  <a:cubicBezTo>
                    <a:pt x="107" y="197"/>
                    <a:pt x="107" y="198"/>
                    <a:pt x="106" y="198"/>
                  </a:cubicBezTo>
                  <a:cubicBezTo>
                    <a:pt x="106" y="198"/>
                    <a:pt x="105" y="198"/>
                    <a:pt x="105" y="198"/>
                  </a:cubicBezTo>
                  <a:cubicBezTo>
                    <a:pt x="105" y="198"/>
                    <a:pt x="104" y="197"/>
                    <a:pt x="104" y="197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1" y="84"/>
                    <a:pt x="21" y="83"/>
                    <a:pt x="22" y="83"/>
                  </a:cubicBezTo>
                  <a:close/>
                  <a:moveTo>
                    <a:pt x="146" y="198"/>
                  </a:moveTo>
                  <a:cubicBezTo>
                    <a:pt x="145" y="198"/>
                    <a:pt x="143" y="198"/>
                    <a:pt x="143" y="198"/>
                  </a:cubicBezTo>
                  <a:cubicBezTo>
                    <a:pt x="142" y="198"/>
                    <a:pt x="142" y="198"/>
                    <a:pt x="142" y="198"/>
                  </a:cubicBezTo>
                  <a:cubicBezTo>
                    <a:pt x="181" y="84"/>
                    <a:pt x="181" y="84"/>
                    <a:pt x="181" y="84"/>
                  </a:cubicBezTo>
                  <a:cubicBezTo>
                    <a:pt x="181" y="84"/>
                    <a:pt x="181" y="83"/>
                    <a:pt x="182" y="83"/>
                  </a:cubicBezTo>
                  <a:cubicBezTo>
                    <a:pt x="194" y="83"/>
                    <a:pt x="217" y="83"/>
                    <a:pt x="229" y="83"/>
                  </a:cubicBezTo>
                  <a:cubicBezTo>
                    <a:pt x="230" y="83"/>
                    <a:pt x="229" y="84"/>
                    <a:pt x="229" y="84"/>
                  </a:cubicBezTo>
                  <a:cubicBezTo>
                    <a:pt x="146" y="198"/>
                    <a:pt x="146" y="198"/>
                    <a:pt x="146" y="198"/>
                  </a:cubicBezTo>
                  <a:cubicBezTo>
                    <a:pt x="146" y="198"/>
                    <a:pt x="146" y="198"/>
                    <a:pt x="146" y="198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E3A48859-E60A-4D2D-8DCF-650C478F2CF1}"/>
                </a:ext>
              </a:extLst>
            </p:cNvPr>
            <p:cNvSpPr txBox="1"/>
            <p:nvPr/>
          </p:nvSpPr>
          <p:spPr>
            <a:xfrm>
              <a:off x="9960436" y="4779449"/>
              <a:ext cx="2862230" cy="320282"/>
            </a:xfrm>
            <a:prstGeom prst="rect">
              <a:avLst/>
            </a:prstGeom>
            <a:solidFill>
              <a:srgbClr val="EBD3B7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latin typeface="AXIS Std M" panose="020B0600000000000000" pitchFamily="34" charset="-128"/>
                  <a:ea typeface="AXIS Std M" panose="020B0600000000000000" pitchFamily="34" charset="-128"/>
                  <a:cs typeface="Open Sans" panose="020B0606030504020204" pitchFamily="34" charset="0"/>
                </a:defRPr>
              </a:lvl1pPr>
            </a:lstStyle>
            <a:p>
              <a:r>
                <a:rPr lang="en-US" altLang="zh-CN" dirty="0"/>
                <a:t>Amenity data</a:t>
              </a:r>
            </a:p>
          </p:txBody>
        </p:sp>
      </p:grpSp>
      <p:graphicFrame>
        <p:nvGraphicFramePr>
          <p:cNvPr id="41" name="表格 40">
            <a:extLst>
              <a:ext uri="{FF2B5EF4-FFF2-40B4-BE49-F238E27FC236}">
                <a16:creationId xmlns:a16="http://schemas.microsoft.com/office/drawing/2014/main" id="{E83B4E45-62F1-42B2-AC27-53C1A0B9F1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141790"/>
              </p:ext>
            </p:extLst>
          </p:nvPr>
        </p:nvGraphicFramePr>
        <p:xfrm>
          <a:off x="364300" y="1828911"/>
          <a:ext cx="5651045" cy="397873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197800">
                  <a:extLst>
                    <a:ext uri="{9D8B030D-6E8A-4147-A177-3AD203B41FA5}">
                      <a16:colId xmlns:a16="http://schemas.microsoft.com/office/drawing/2014/main" val="2721787284"/>
                    </a:ext>
                  </a:extLst>
                </a:gridCol>
                <a:gridCol w="4453245">
                  <a:extLst>
                    <a:ext uri="{9D8B030D-6E8A-4147-A177-3AD203B41FA5}">
                      <a16:colId xmlns:a16="http://schemas.microsoft.com/office/drawing/2014/main" val="2783806363"/>
                    </a:ext>
                  </a:extLst>
                </a:gridCol>
              </a:tblGrid>
              <a:tr h="23090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Id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a unique identifier for each trip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252840"/>
                  </a:ext>
                </a:extLst>
              </a:tr>
              <a:tr h="24348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vendor id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a code indicating the provider associated with the trip record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1129837"/>
                  </a:ext>
                </a:extLst>
              </a:tr>
              <a:tr h="3326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pickup datetime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date and time when the meter was engaged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767085"/>
                  </a:ext>
                </a:extLst>
              </a:tr>
              <a:tr h="40074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drop off datetime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date and time when the meter was disengaged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3520814"/>
                  </a:ext>
                </a:extLst>
              </a:tr>
              <a:tr h="3326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passenger count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the number of passengers in the vehicle (driver entered value)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671222"/>
                  </a:ext>
                </a:extLst>
              </a:tr>
              <a:tr h="3326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pickup longitude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the longitude where the meter was engaged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075191"/>
                  </a:ext>
                </a:extLst>
              </a:tr>
              <a:tr h="3326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pickup latitude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the latitude where the meter was engaged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1070734"/>
                  </a:ext>
                </a:extLst>
              </a:tr>
              <a:tr h="40074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drop off longitude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the longitude where the meter was engaged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464104"/>
                  </a:ext>
                </a:extLst>
              </a:tr>
              <a:tr h="40074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drop off </a:t>
                      </a:r>
                    </a:p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latitude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the latitude where the meter was disengaged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331913"/>
                  </a:ext>
                </a:extLst>
              </a:tr>
              <a:tr h="74042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store and </a:t>
                      </a:r>
                    </a:p>
                    <a:p>
                      <a:pPr algn="l" fontAlgn="ctr"/>
                      <a:r>
                        <a:rPr lang="en-US" sz="1100" b="1" dirty="0" err="1">
                          <a:effectLst/>
                        </a:rPr>
                        <a:t>fwd</a:t>
                      </a:r>
                      <a:r>
                        <a:rPr lang="en-US" sz="1100" b="1" dirty="0">
                          <a:effectLst/>
                        </a:rPr>
                        <a:t> flag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This flag indicates whether the trip record was held in vehicle memory before sending to the vendor because the vehicle did not have a connection to the server - Y=store and forward; N=not a store and forward trip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5778629"/>
                  </a:ext>
                </a:extLst>
              </a:tr>
              <a:tr h="23090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dirty="0">
                          <a:effectLst/>
                        </a:rPr>
                        <a:t>trip duration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duration of the trip in seconds</a:t>
                      </a:r>
                    </a:p>
                  </a:txBody>
                  <a:tcPr marL="60268" marR="60268" marT="30134" marB="301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0701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2298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DD248F1F-6380-4165-A62D-4EAC0F4E914E}"/>
              </a:ext>
            </a:extLst>
          </p:cNvPr>
          <p:cNvSpPr/>
          <p:nvPr/>
        </p:nvSpPr>
        <p:spPr>
          <a:xfrm>
            <a:off x="2469072" y="812626"/>
            <a:ext cx="9028383" cy="326407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/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>
                <a:solidFill>
                  <a:schemeClr val="tx1"/>
                </a:solidFill>
              </a:rPr>
              <a:t>Taxi Trip Data </a:t>
            </a:r>
            <a:r>
              <a:rPr lang="en-US" altLang="zh-CN" sz="1600" dirty="0">
                <a:solidFill>
                  <a:schemeClr val="tx1"/>
                </a:solidFill>
              </a:rPr>
              <a:t>(1458644 records)</a:t>
            </a:r>
          </a:p>
          <a:p>
            <a:r>
              <a:rPr lang="en-US" altLang="zh-CN" sz="1600" b="1" dirty="0">
                <a:solidFill>
                  <a:schemeClr val="tx1"/>
                </a:solidFill>
              </a:rPr>
              <a:t>     Transfer data type </a:t>
            </a:r>
            <a:r>
              <a:rPr lang="en-US" altLang="zh-CN" sz="1600" dirty="0">
                <a:solidFill>
                  <a:schemeClr val="tx1"/>
                </a:solidFill>
              </a:rPr>
              <a:t>– Convert from character to numeric, timestamp, </a:t>
            </a:r>
            <a:r>
              <a:rPr lang="en-US" altLang="zh-CN" sz="1600" dirty="0" err="1">
                <a:solidFill>
                  <a:schemeClr val="tx1"/>
                </a:solidFill>
              </a:rPr>
              <a:t>factor,etc</a:t>
            </a:r>
            <a:r>
              <a:rPr lang="en-US" altLang="zh-CN" sz="1600" dirty="0">
                <a:solidFill>
                  <a:schemeClr val="tx1"/>
                </a:solidFill>
              </a:rPr>
              <a:t>.</a:t>
            </a:r>
          </a:p>
          <a:p>
            <a:r>
              <a:rPr lang="zh-CN" altLang="en-US" sz="1600" dirty="0">
                <a:solidFill>
                  <a:schemeClr val="tx1"/>
                </a:solidFill>
              </a:rPr>
              <a:t>     </a:t>
            </a:r>
            <a:r>
              <a:rPr lang="en-US" altLang="zh-CN" sz="1600" b="1" dirty="0">
                <a:solidFill>
                  <a:schemeClr val="tx1"/>
                </a:solidFill>
              </a:rPr>
              <a:t>Parsing features </a:t>
            </a:r>
            <a:r>
              <a:rPr lang="en-US" altLang="zh-CN" sz="1600" dirty="0">
                <a:solidFill>
                  <a:schemeClr val="tx1"/>
                </a:solidFill>
              </a:rPr>
              <a:t>-- Calculate distance, </a:t>
            </a:r>
            <a:r>
              <a:rPr lang="en-US" altLang="zh-CN" sz="1600" dirty="0" err="1">
                <a:solidFill>
                  <a:schemeClr val="tx1"/>
                </a:solidFill>
              </a:rPr>
              <a:t>week,hour</a:t>
            </a:r>
            <a:r>
              <a:rPr lang="en-US" altLang="zh-CN" sz="1600" dirty="0">
                <a:solidFill>
                  <a:schemeClr val="tx1"/>
                </a:solidFill>
              </a:rPr>
              <a:t>, week day, weekend, trip duration,</a:t>
            </a:r>
          </a:p>
          <a:p>
            <a:r>
              <a:rPr lang="en-US" altLang="zh-CN" sz="1600" dirty="0">
                <a:solidFill>
                  <a:schemeClr val="tx1"/>
                </a:solidFill>
              </a:rPr>
              <a:t>     </a:t>
            </a:r>
            <a:r>
              <a:rPr lang="en-US" altLang="zh-CN" sz="1600" b="1" dirty="0">
                <a:solidFill>
                  <a:schemeClr val="tx1"/>
                </a:solidFill>
              </a:rPr>
              <a:t>Cleaning outliers </a:t>
            </a:r>
            <a:r>
              <a:rPr lang="en-US" altLang="zh-CN" sz="1600" dirty="0">
                <a:solidFill>
                  <a:schemeClr val="tx1"/>
                </a:solidFill>
              </a:rPr>
              <a:t>--- Remove impossible  trip, strange</a:t>
            </a:r>
          </a:p>
          <a:p>
            <a:r>
              <a:rPr lang="en-US" altLang="zh-CN" sz="1600" b="1" dirty="0">
                <a:solidFill>
                  <a:schemeClr val="tx1"/>
                </a:solidFill>
              </a:rPr>
              <a:t>     Create subset sample for smooth modeling.</a:t>
            </a:r>
            <a:endParaRPr lang="en-US" altLang="zh-CN" sz="1600" dirty="0">
              <a:solidFill>
                <a:schemeClr val="tx1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3ED9932-014A-4FED-88EC-BE6F41714641}"/>
              </a:ext>
            </a:extLst>
          </p:cNvPr>
          <p:cNvSpPr/>
          <p:nvPr/>
        </p:nvSpPr>
        <p:spPr>
          <a:xfrm>
            <a:off x="2469071" y="2935159"/>
            <a:ext cx="9028384" cy="353990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/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>
                <a:solidFill>
                  <a:schemeClr val="tx1"/>
                </a:solidFill>
              </a:rPr>
              <a:t>Univariate Analysis </a:t>
            </a:r>
            <a:r>
              <a:rPr lang="en-US" altLang="zh-CN" sz="1600" dirty="0">
                <a:solidFill>
                  <a:schemeClr val="tx1"/>
                </a:solidFill>
              </a:rPr>
              <a:t>of each target variable.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>
                <a:solidFill>
                  <a:schemeClr val="tx1"/>
                </a:solidFill>
              </a:rPr>
              <a:t>Bivariate Analysis </a:t>
            </a:r>
            <a:r>
              <a:rPr lang="en-US" altLang="zh-CN" sz="1600" dirty="0">
                <a:solidFill>
                  <a:schemeClr val="tx1"/>
                </a:solidFill>
              </a:rPr>
              <a:t>between trip duration and important features.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>
                <a:solidFill>
                  <a:schemeClr val="tx1"/>
                </a:solidFill>
              </a:rPr>
              <a:t>Correlation Analysis: build a correlation matrix </a:t>
            </a:r>
            <a:r>
              <a:rPr lang="en-US" altLang="zh-CN" sz="1600" dirty="0">
                <a:solidFill>
                  <a:schemeClr val="tx1"/>
                </a:solidFill>
              </a:rPr>
              <a:t>to compare the correlation pairing 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en-US" altLang="zh-CN" sz="1600" b="1" dirty="0">
                <a:solidFill>
                  <a:schemeClr val="tx1"/>
                </a:solidFill>
              </a:rPr>
              <a:t>Visualized map of pick up &amp; drop off locations.</a:t>
            </a:r>
          </a:p>
          <a:p>
            <a:pPr marL="285750" indent="-285750">
              <a:buFont typeface="Wingdings" panose="05000000000000000000" pitchFamily="2" charset="2"/>
              <a:buChar char="p"/>
            </a:pPr>
            <a:endParaRPr lang="en-US" altLang="zh-CN" sz="1600" b="1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lang="en-US" altLang="zh-CN" sz="1600" b="1" dirty="0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370039" y="382940"/>
            <a:ext cx="701719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6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" y="205876"/>
            <a:ext cx="246907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Estimated process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AA32ACE-4EA8-4316-96E8-6275EC5AD84C}"/>
              </a:ext>
            </a:extLst>
          </p:cNvPr>
          <p:cNvGrpSpPr/>
          <p:nvPr/>
        </p:nvGrpSpPr>
        <p:grpSpPr>
          <a:xfrm>
            <a:off x="577674" y="737029"/>
            <a:ext cx="10919781" cy="5738031"/>
            <a:chOff x="663939" y="1052758"/>
            <a:chExt cx="10706100" cy="5738031"/>
          </a:xfrm>
        </p:grpSpPr>
        <p:sp>
          <p:nvSpPr>
            <p:cNvPr id="7" name="标注: 下箭头 6">
              <a:extLst>
                <a:ext uri="{FF2B5EF4-FFF2-40B4-BE49-F238E27FC236}">
                  <a16:creationId xmlns:a16="http://schemas.microsoft.com/office/drawing/2014/main" id="{EC6FE88C-A47B-4750-8147-98248E8B9617}"/>
                </a:ext>
              </a:extLst>
            </p:cNvPr>
            <p:cNvSpPr/>
            <p:nvPr/>
          </p:nvSpPr>
          <p:spPr>
            <a:xfrm>
              <a:off x="821961" y="1110938"/>
              <a:ext cx="1372599" cy="2044272"/>
            </a:xfrm>
            <a:prstGeom prst="downArrowCallout">
              <a:avLst>
                <a:gd name="adj1" fmla="val 21193"/>
                <a:gd name="adj2" fmla="val 18655"/>
                <a:gd name="adj3" fmla="val 18655"/>
                <a:gd name="adj4" fmla="val 78644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Data Wrangling</a:t>
              </a:r>
              <a:endParaRPr lang="zh-CN" altLang="en-US" dirty="0"/>
            </a:p>
          </p:txBody>
        </p:sp>
        <p:sp>
          <p:nvSpPr>
            <p:cNvPr id="8" name="标注: 下箭头 7">
              <a:extLst>
                <a:ext uri="{FF2B5EF4-FFF2-40B4-BE49-F238E27FC236}">
                  <a16:creationId xmlns:a16="http://schemas.microsoft.com/office/drawing/2014/main" id="{B910F0FF-3A29-43C3-A6E3-67BDF36C68C8}"/>
                </a:ext>
              </a:extLst>
            </p:cNvPr>
            <p:cNvSpPr/>
            <p:nvPr/>
          </p:nvSpPr>
          <p:spPr>
            <a:xfrm>
              <a:off x="821961" y="3238188"/>
              <a:ext cx="1372599" cy="1185238"/>
            </a:xfrm>
            <a:prstGeom prst="downArrowCallout">
              <a:avLst>
                <a:gd name="adj1" fmla="val 17426"/>
                <a:gd name="adj2" fmla="val 25000"/>
                <a:gd name="adj3" fmla="val 19698"/>
                <a:gd name="adj4" fmla="val 71036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Exploratory </a:t>
              </a:r>
            </a:p>
            <a:p>
              <a:pPr algn="ctr"/>
              <a:r>
                <a:rPr lang="en-US" altLang="zh-CN" dirty="0"/>
                <a:t>Analysis</a:t>
              </a:r>
              <a:endParaRPr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B9450C9-B317-4B86-8FC4-A6EC593D49BA}"/>
                </a:ext>
              </a:extLst>
            </p:cNvPr>
            <p:cNvSpPr/>
            <p:nvPr/>
          </p:nvSpPr>
          <p:spPr>
            <a:xfrm>
              <a:off x="663939" y="1052758"/>
              <a:ext cx="10706100" cy="7559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6F702A2-7F1A-4CDE-9645-785AEBE52D7B}"/>
                </a:ext>
              </a:extLst>
            </p:cNvPr>
            <p:cNvSpPr/>
            <p:nvPr/>
          </p:nvSpPr>
          <p:spPr>
            <a:xfrm>
              <a:off x="663939" y="3155210"/>
              <a:ext cx="10706100" cy="7559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标注: 下箭头 10">
              <a:extLst>
                <a:ext uri="{FF2B5EF4-FFF2-40B4-BE49-F238E27FC236}">
                  <a16:creationId xmlns:a16="http://schemas.microsoft.com/office/drawing/2014/main" id="{286649C1-5B2B-4F2C-B7B8-5D4F431170D3}"/>
                </a:ext>
              </a:extLst>
            </p:cNvPr>
            <p:cNvSpPr/>
            <p:nvPr/>
          </p:nvSpPr>
          <p:spPr>
            <a:xfrm>
              <a:off x="821961" y="4463668"/>
              <a:ext cx="1372599" cy="924160"/>
            </a:xfrm>
            <a:prstGeom prst="downArrowCallout">
              <a:avLst>
                <a:gd name="adj1" fmla="val 19924"/>
                <a:gd name="adj2" fmla="val 18656"/>
                <a:gd name="adj3" fmla="val 17387"/>
                <a:gd name="adj4" fmla="val 7039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Model Building</a:t>
              </a:r>
              <a:endParaRPr lang="zh-CN" altLang="en-US" dirty="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DF13E88-EF36-4C57-8C73-81704DFE8F3A}"/>
                </a:ext>
              </a:extLst>
            </p:cNvPr>
            <p:cNvSpPr/>
            <p:nvPr/>
          </p:nvSpPr>
          <p:spPr>
            <a:xfrm>
              <a:off x="663939" y="4424810"/>
              <a:ext cx="10706100" cy="7559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标注: 下箭头 12">
              <a:extLst>
                <a:ext uri="{FF2B5EF4-FFF2-40B4-BE49-F238E27FC236}">
                  <a16:creationId xmlns:a16="http://schemas.microsoft.com/office/drawing/2014/main" id="{E2EF4881-B112-40E5-BD76-EFE02725BC6E}"/>
                </a:ext>
              </a:extLst>
            </p:cNvPr>
            <p:cNvSpPr/>
            <p:nvPr/>
          </p:nvSpPr>
          <p:spPr>
            <a:xfrm>
              <a:off x="821961" y="5419361"/>
              <a:ext cx="1372599" cy="1295831"/>
            </a:xfrm>
            <a:prstGeom prst="downArrowCallout">
              <a:avLst>
                <a:gd name="adj1" fmla="val 19924"/>
                <a:gd name="adj2" fmla="val 18656"/>
                <a:gd name="adj3" fmla="val 17387"/>
                <a:gd name="adj4" fmla="val 68593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Model </a:t>
              </a:r>
            </a:p>
            <a:p>
              <a:pPr algn="ctr"/>
              <a:r>
                <a:rPr lang="en-US" altLang="zh-CN" dirty="0"/>
                <a:t>Selection</a:t>
              </a:r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EE4E75B-682C-4E3E-91C3-10860142E43F}"/>
                </a:ext>
              </a:extLst>
            </p:cNvPr>
            <p:cNvSpPr/>
            <p:nvPr/>
          </p:nvSpPr>
          <p:spPr>
            <a:xfrm>
              <a:off x="663939" y="5343764"/>
              <a:ext cx="10706100" cy="7559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BBA41C8-ADBF-4638-98C7-6F168142C088}"/>
                </a:ext>
              </a:extLst>
            </p:cNvPr>
            <p:cNvSpPr/>
            <p:nvPr/>
          </p:nvSpPr>
          <p:spPr>
            <a:xfrm>
              <a:off x="663939" y="6715192"/>
              <a:ext cx="10706100" cy="7559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924E62DC-9A61-431A-AEFB-65C0E5F76AFA}"/>
              </a:ext>
            </a:extLst>
          </p:cNvPr>
          <p:cNvSpPr/>
          <p:nvPr/>
        </p:nvSpPr>
        <p:spPr>
          <a:xfrm>
            <a:off x="735697" y="6475060"/>
            <a:ext cx="10548078" cy="3829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Conclusion – Both Spatially and Timely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7765B3D-E05E-465B-BCF1-4CC47BBE2589}"/>
              </a:ext>
            </a:extLst>
          </p:cNvPr>
          <p:cNvSpPr/>
          <p:nvPr/>
        </p:nvSpPr>
        <p:spPr>
          <a:xfrm>
            <a:off x="2469072" y="2136315"/>
            <a:ext cx="9028384" cy="61937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/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>
                <a:solidFill>
                  <a:schemeClr val="tx1"/>
                </a:solidFill>
              </a:rPr>
              <a:t>Weather Data, Amenity Data, Census features.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>
                <a:solidFill>
                  <a:schemeClr val="tx1"/>
                </a:solidFill>
              </a:rPr>
              <a:t>Create ride panel with overall features.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28A8C02-204E-4E58-B9AE-5C06E8D411AD}"/>
              </a:ext>
            </a:extLst>
          </p:cNvPr>
          <p:cNvSpPr txBox="1"/>
          <p:nvPr/>
        </p:nvSpPr>
        <p:spPr>
          <a:xfrm>
            <a:off x="2466820" y="4205171"/>
            <a:ext cx="898407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/>
              <a:t>Building linear regression model to predict trip duration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/>
              <a:t>Building Random Forest model to predict trip duration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/>
              <a:t>Building Poisson model to predict trip demand in time series</a:t>
            </a:r>
            <a:endParaRPr lang="zh-CN" altLang="en-US" sz="1600" b="1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6C5D8BC-24EC-41D2-A6B4-C9751E9173BD}"/>
              </a:ext>
            </a:extLst>
          </p:cNvPr>
          <p:cNvSpPr txBox="1"/>
          <p:nvPr/>
        </p:nvSpPr>
        <p:spPr>
          <a:xfrm>
            <a:off x="2466820" y="5110083"/>
            <a:ext cx="914750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/>
              <a:t>Compare MAE and Root Mean Squared Logarithmic Error. Validate the test by time and space.  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/>
              <a:t>For ride demand prediction, predict the count of taxi trip in time of a day, and compare with the existing test data.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/>
              <a:t>For trip duration prediction, predict time consumption of the trip and compare with the existing value.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zh-CN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60543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8FE0189B-5ED6-4085-BDF5-B77FF113672D}"/>
              </a:ext>
            </a:extLst>
          </p:cNvPr>
          <p:cNvSpPr/>
          <p:nvPr/>
        </p:nvSpPr>
        <p:spPr>
          <a:xfrm>
            <a:off x="2469071" y="2935159"/>
            <a:ext cx="9028384" cy="353990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1600" b="1" dirty="0">
                <a:solidFill>
                  <a:schemeClr val="tx1"/>
                </a:solidFill>
              </a:rPr>
              <a:t>Univariate Analysis </a:t>
            </a:r>
            <a:r>
              <a:rPr lang="en-US" altLang="zh-CN" sz="1600" dirty="0">
                <a:solidFill>
                  <a:schemeClr val="tx1"/>
                </a:solidFill>
              </a:rPr>
              <a:t>of each target variable.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Bivariate Analysis </a:t>
            </a:r>
            <a:r>
              <a:rPr lang="en-US" altLang="zh-CN" sz="1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between trip duration and important features.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1600" b="1" dirty="0">
                <a:solidFill>
                  <a:schemeClr val="tx1"/>
                </a:solidFill>
              </a:rPr>
              <a:t>Correlation Analysis: build a correlation matrix </a:t>
            </a:r>
            <a:r>
              <a:rPr lang="en-US" altLang="zh-CN" sz="1600" dirty="0">
                <a:solidFill>
                  <a:schemeClr val="tx1"/>
                </a:solidFill>
              </a:rPr>
              <a:t>to compare the correlation pairing </a:t>
            </a:r>
          </a:p>
          <a:p>
            <a:r>
              <a:rPr lang="en-US" altLang="zh-CN" sz="1600" dirty="0">
                <a:solidFill>
                  <a:schemeClr val="tx1"/>
                </a:solidFill>
              </a:rPr>
              <a:t>      each features.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600" b="1" dirty="0">
                <a:solidFill>
                  <a:schemeClr val="tx1"/>
                </a:solidFill>
              </a:rPr>
              <a:t>Visualized map of pick up &amp; drop off locations.</a:t>
            </a:r>
          </a:p>
          <a:p>
            <a:r>
              <a:rPr lang="en-US" altLang="zh-CN" sz="16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3" name="矩形 2"/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370039" y="382940"/>
            <a:ext cx="701719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7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" y="205876"/>
            <a:ext cx="246907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Current Progress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AA32ACE-4EA8-4316-96E8-6275EC5AD84C}"/>
              </a:ext>
            </a:extLst>
          </p:cNvPr>
          <p:cNvGrpSpPr/>
          <p:nvPr/>
        </p:nvGrpSpPr>
        <p:grpSpPr>
          <a:xfrm>
            <a:off x="577674" y="737029"/>
            <a:ext cx="10919781" cy="5738031"/>
            <a:chOff x="663939" y="1052758"/>
            <a:chExt cx="10706100" cy="5738031"/>
          </a:xfrm>
        </p:grpSpPr>
        <p:sp>
          <p:nvSpPr>
            <p:cNvPr id="7" name="标注: 下箭头 6">
              <a:extLst>
                <a:ext uri="{FF2B5EF4-FFF2-40B4-BE49-F238E27FC236}">
                  <a16:creationId xmlns:a16="http://schemas.microsoft.com/office/drawing/2014/main" id="{EC6FE88C-A47B-4750-8147-98248E8B9617}"/>
                </a:ext>
              </a:extLst>
            </p:cNvPr>
            <p:cNvSpPr/>
            <p:nvPr/>
          </p:nvSpPr>
          <p:spPr>
            <a:xfrm>
              <a:off x="821961" y="1110938"/>
              <a:ext cx="1372599" cy="2044272"/>
            </a:xfrm>
            <a:prstGeom prst="downArrowCallout">
              <a:avLst>
                <a:gd name="adj1" fmla="val 21193"/>
                <a:gd name="adj2" fmla="val 18655"/>
                <a:gd name="adj3" fmla="val 18655"/>
                <a:gd name="adj4" fmla="val 8175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Data Wrangling</a:t>
              </a:r>
            </a:p>
            <a:p>
              <a:pPr algn="ctr"/>
              <a:r>
                <a:rPr lang="en-US" altLang="zh-CN" dirty="0"/>
                <a:t>&amp;</a:t>
              </a:r>
            </a:p>
            <a:p>
              <a:pPr algn="ctr"/>
              <a:r>
                <a:rPr lang="en-US" altLang="zh-CN" dirty="0"/>
                <a:t>Feature </a:t>
              </a:r>
            </a:p>
            <a:p>
              <a:pPr algn="ctr"/>
              <a:r>
                <a:rPr lang="en-US" altLang="zh-CN" dirty="0"/>
                <a:t>Engineering</a:t>
              </a:r>
              <a:endParaRPr lang="zh-CN" altLang="en-US" dirty="0"/>
            </a:p>
          </p:txBody>
        </p:sp>
        <p:sp>
          <p:nvSpPr>
            <p:cNvPr id="8" name="标注: 下箭头 7">
              <a:extLst>
                <a:ext uri="{FF2B5EF4-FFF2-40B4-BE49-F238E27FC236}">
                  <a16:creationId xmlns:a16="http://schemas.microsoft.com/office/drawing/2014/main" id="{B910F0FF-3A29-43C3-A6E3-67BDF36C68C8}"/>
                </a:ext>
              </a:extLst>
            </p:cNvPr>
            <p:cNvSpPr/>
            <p:nvPr/>
          </p:nvSpPr>
          <p:spPr>
            <a:xfrm>
              <a:off x="821961" y="3238188"/>
              <a:ext cx="1372599" cy="1303923"/>
            </a:xfrm>
            <a:prstGeom prst="downArrowCallout">
              <a:avLst>
                <a:gd name="adj1" fmla="val 25000"/>
                <a:gd name="adj2" fmla="val 25000"/>
                <a:gd name="adj3" fmla="val 19557"/>
                <a:gd name="adj4" fmla="val 7173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Exploratory </a:t>
              </a:r>
            </a:p>
            <a:p>
              <a:pPr algn="ctr"/>
              <a:r>
                <a:rPr lang="en-US" altLang="zh-CN" dirty="0"/>
                <a:t>Analysis</a:t>
              </a:r>
              <a:endParaRPr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B9450C9-B317-4B86-8FC4-A6EC593D49BA}"/>
                </a:ext>
              </a:extLst>
            </p:cNvPr>
            <p:cNvSpPr/>
            <p:nvPr/>
          </p:nvSpPr>
          <p:spPr>
            <a:xfrm>
              <a:off x="663939" y="1052758"/>
              <a:ext cx="10706100" cy="7559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6F702A2-7F1A-4CDE-9645-785AEBE52D7B}"/>
                </a:ext>
              </a:extLst>
            </p:cNvPr>
            <p:cNvSpPr/>
            <p:nvPr/>
          </p:nvSpPr>
          <p:spPr>
            <a:xfrm>
              <a:off x="663939" y="3155210"/>
              <a:ext cx="10706100" cy="7559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标注: 下箭头 10">
              <a:extLst>
                <a:ext uri="{FF2B5EF4-FFF2-40B4-BE49-F238E27FC236}">
                  <a16:creationId xmlns:a16="http://schemas.microsoft.com/office/drawing/2014/main" id="{286649C1-5B2B-4F2C-B7B8-5D4F431170D3}"/>
                </a:ext>
              </a:extLst>
            </p:cNvPr>
            <p:cNvSpPr/>
            <p:nvPr/>
          </p:nvSpPr>
          <p:spPr>
            <a:xfrm>
              <a:off x="821961" y="4589951"/>
              <a:ext cx="1372599" cy="787736"/>
            </a:xfrm>
            <a:prstGeom prst="downArrowCallout">
              <a:avLst>
                <a:gd name="adj1" fmla="val 19924"/>
                <a:gd name="adj2" fmla="val 18656"/>
                <a:gd name="adj3" fmla="val 17387"/>
                <a:gd name="adj4" fmla="val 7897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Model Building</a:t>
              </a:r>
              <a:endParaRPr lang="zh-CN" altLang="en-US" dirty="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DF13E88-EF36-4C57-8C73-81704DFE8F3A}"/>
                </a:ext>
              </a:extLst>
            </p:cNvPr>
            <p:cNvSpPr/>
            <p:nvPr/>
          </p:nvSpPr>
          <p:spPr>
            <a:xfrm>
              <a:off x="663939" y="4542112"/>
              <a:ext cx="10706100" cy="7559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标注: 下箭头 12">
              <a:extLst>
                <a:ext uri="{FF2B5EF4-FFF2-40B4-BE49-F238E27FC236}">
                  <a16:creationId xmlns:a16="http://schemas.microsoft.com/office/drawing/2014/main" id="{E2EF4881-B112-40E5-BD76-EFE02725BC6E}"/>
                </a:ext>
              </a:extLst>
            </p:cNvPr>
            <p:cNvSpPr/>
            <p:nvPr/>
          </p:nvSpPr>
          <p:spPr>
            <a:xfrm>
              <a:off x="821961" y="5377687"/>
              <a:ext cx="1372599" cy="1337506"/>
            </a:xfrm>
            <a:prstGeom prst="downArrowCallout">
              <a:avLst>
                <a:gd name="adj1" fmla="val 19924"/>
                <a:gd name="adj2" fmla="val 18656"/>
                <a:gd name="adj3" fmla="val 17387"/>
                <a:gd name="adj4" fmla="val 71953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Model </a:t>
              </a:r>
            </a:p>
            <a:p>
              <a:pPr algn="ctr"/>
              <a:r>
                <a:rPr lang="en-US" altLang="zh-CN" dirty="0"/>
                <a:t>Selection</a:t>
              </a:r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EE4E75B-682C-4E3E-91C3-10860142E43F}"/>
                </a:ext>
              </a:extLst>
            </p:cNvPr>
            <p:cNvSpPr/>
            <p:nvPr/>
          </p:nvSpPr>
          <p:spPr>
            <a:xfrm>
              <a:off x="663939" y="5377688"/>
              <a:ext cx="10706100" cy="7559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BBA41C8-ADBF-4638-98C7-6F168142C088}"/>
                </a:ext>
              </a:extLst>
            </p:cNvPr>
            <p:cNvSpPr/>
            <p:nvPr/>
          </p:nvSpPr>
          <p:spPr>
            <a:xfrm>
              <a:off x="663939" y="6715192"/>
              <a:ext cx="10706100" cy="7559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924E62DC-9A61-431A-AEFB-65C0E5F76AFA}"/>
              </a:ext>
            </a:extLst>
          </p:cNvPr>
          <p:cNvSpPr/>
          <p:nvPr/>
        </p:nvSpPr>
        <p:spPr>
          <a:xfrm>
            <a:off x="735697" y="6475060"/>
            <a:ext cx="10548078" cy="3829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Conclusion – Both Spatially and Timely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D248F1F-6380-4165-A62D-4EAC0F4E914E}"/>
              </a:ext>
            </a:extLst>
          </p:cNvPr>
          <p:cNvSpPr/>
          <p:nvPr/>
        </p:nvSpPr>
        <p:spPr>
          <a:xfrm>
            <a:off x="2469072" y="812626"/>
            <a:ext cx="9028384" cy="149877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1600" b="1" dirty="0">
                <a:solidFill>
                  <a:schemeClr val="tx1"/>
                </a:solidFill>
              </a:rPr>
              <a:t>Taxi Trip Data </a:t>
            </a:r>
            <a:r>
              <a:rPr lang="en-US" altLang="zh-CN" sz="1600" dirty="0">
                <a:solidFill>
                  <a:schemeClr val="tx1"/>
                </a:solidFill>
              </a:rPr>
              <a:t>(1458644 records)</a:t>
            </a:r>
          </a:p>
          <a:p>
            <a:r>
              <a:rPr lang="en-US" altLang="zh-CN" sz="1600" b="1" dirty="0">
                <a:solidFill>
                  <a:schemeClr val="tx1"/>
                </a:solidFill>
              </a:rPr>
              <a:t>     </a:t>
            </a:r>
            <a:r>
              <a:rPr lang="en-US" altLang="zh-CN" sz="1600" dirty="0">
                <a:solidFill>
                  <a:schemeClr val="tx1"/>
                </a:solidFill>
              </a:rPr>
              <a:t>Transfer data type – Convert from character to numeric, timestamp, </a:t>
            </a:r>
            <a:r>
              <a:rPr lang="en-US" altLang="zh-CN" sz="1600" dirty="0" err="1">
                <a:solidFill>
                  <a:schemeClr val="tx1"/>
                </a:solidFill>
              </a:rPr>
              <a:t>factor,etc</a:t>
            </a:r>
            <a:r>
              <a:rPr lang="en-US" altLang="zh-CN" sz="1600" dirty="0">
                <a:solidFill>
                  <a:schemeClr val="tx1"/>
                </a:solidFill>
              </a:rPr>
              <a:t>.</a:t>
            </a:r>
          </a:p>
          <a:p>
            <a:r>
              <a:rPr lang="zh-CN" altLang="en-US" sz="1600" dirty="0">
                <a:solidFill>
                  <a:schemeClr val="tx1"/>
                </a:solidFill>
              </a:rPr>
              <a:t>     </a:t>
            </a:r>
            <a:r>
              <a:rPr lang="en-US" altLang="zh-CN" sz="1600" dirty="0">
                <a:solidFill>
                  <a:schemeClr val="tx1"/>
                </a:solidFill>
              </a:rPr>
              <a:t>Parsing features -- Calculate distance, </a:t>
            </a:r>
            <a:r>
              <a:rPr lang="en-US" altLang="zh-CN" sz="1600" dirty="0" err="1">
                <a:solidFill>
                  <a:schemeClr val="tx1"/>
                </a:solidFill>
              </a:rPr>
              <a:t>week,hour</a:t>
            </a:r>
            <a:r>
              <a:rPr lang="en-US" altLang="zh-CN" sz="1600" dirty="0">
                <a:solidFill>
                  <a:schemeClr val="tx1"/>
                </a:solidFill>
              </a:rPr>
              <a:t>, week day, weekend, trip duration,</a:t>
            </a:r>
          </a:p>
          <a:p>
            <a:r>
              <a:rPr lang="en-US" altLang="zh-CN" sz="1600" dirty="0">
                <a:solidFill>
                  <a:schemeClr val="tx1"/>
                </a:solidFill>
              </a:rPr>
              <a:t>     Cleaning outliers --- </a:t>
            </a:r>
            <a:r>
              <a:rPr lang="en-US" altLang="zh-CN" sz="1600" b="1" dirty="0">
                <a:solidFill>
                  <a:schemeClr val="tx1"/>
                </a:solidFill>
              </a:rPr>
              <a:t>Remove overall 3500 observations </a:t>
            </a:r>
          </a:p>
          <a:p>
            <a:r>
              <a:rPr lang="en-US" altLang="zh-CN" sz="1600" dirty="0">
                <a:solidFill>
                  <a:schemeClr val="tx1"/>
                </a:solidFill>
              </a:rPr>
              <a:t>     </a:t>
            </a:r>
            <a:r>
              <a:rPr lang="en-US" altLang="zh-CN" sz="1600" b="1" dirty="0">
                <a:solidFill>
                  <a:schemeClr val="tx1"/>
                </a:solidFill>
              </a:rPr>
              <a:t>Create subset sample of 100000 observations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B5959AE-6067-4C28-B3C0-5DCC23688776}"/>
              </a:ext>
            </a:extLst>
          </p:cNvPr>
          <p:cNvSpPr/>
          <p:nvPr/>
        </p:nvSpPr>
        <p:spPr>
          <a:xfrm>
            <a:off x="2469072" y="2212721"/>
            <a:ext cx="9028384" cy="61937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1600" b="1" dirty="0">
                <a:solidFill>
                  <a:schemeClr val="tx1"/>
                </a:solidFill>
              </a:rPr>
              <a:t>Weather Data, </a:t>
            </a:r>
            <a:r>
              <a:rPr lang="en-US" altLang="zh-CN" sz="1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Amenity Data, </a:t>
            </a:r>
            <a:r>
              <a:rPr lang="en-US" altLang="zh-CN" sz="1600" b="1" dirty="0">
                <a:solidFill>
                  <a:schemeClr val="tx1"/>
                </a:solidFill>
              </a:rPr>
              <a:t>Census features.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1600" b="1" dirty="0">
                <a:solidFill>
                  <a:schemeClr val="tx1"/>
                </a:solidFill>
              </a:rPr>
              <a:t>Create ride panel with overall features.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2D9B1AD-0DCE-4E84-A359-419DF9AC4338}"/>
              </a:ext>
            </a:extLst>
          </p:cNvPr>
          <p:cNvSpPr txBox="1"/>
          <p:nvPr/>
        </p:nvSpPr>
        <p:spPr>
          <a:xfrm>
            <a:off x="2469071" y="4274222"/>
            <a:ext cx="898407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1600" b="1" dirty="0"/>
              <a:t>Building linear regression model to predict trip duration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/>
              <a:t>Building Random Forest model to predict trip duration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/>
              <a:t>Building Poisson model to predict trip demand in time series</a:t>
            </a:r>
            <a:endParaRPr lang="zh-CN" altLang="en-US" sz="1600" b="1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94B220A-EBE5-4252-A86E-85266BE22AC6}"/>
              </a:ext>
            </a:extLst>
          </p:cNvPr>
          <p:cNvSpPr txBox="1"/>
          <p:nvPr/>
        </p:nvSpPr>
        <p:spPr>
          <a:xfrm>
            <a:off x="2466820" y="5110083"/>
            <a:ext cx="914750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/>
              <a:t>Compare MAE and Root Mean Squared Logarithmic Error. Validate the test by time and space.  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/>
              <a:t>For ride demand prediction, predict the count of taxi trip in time of a day, and compare with the existing test data.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sz="1600" b="1" dirty="0"/>
              <a:t>For trip duration prediction, predict time consumption of the trip and compare with the existing value.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zh-CN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50950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3EC4391-0CA4-401A-A1F5-62F29A32CAC4}"/>
              </a:ext>
            </a:extLst>
          </p:cNvPr>
          <p:cNvSpPr txBox="1"/>
          <p:nvPr/>
        </p:nvSpPr>
        <p:spPr>
          <a:xfrm>
            <a:off x="1" y="205876"/>
            <a:ext cx="246907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Current Progress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C1C5AB9-333F-42C2-85C8-D930D939CF68}"/>
              </a:ext>
            </a:extLst>
          </p:cNvPr>
          <p:cNvSpPr/>
          <p:nvPr/>
        </p:nvSpPr>
        <p:spPr>
          <a:xfrm>
            <a:off x="2469071" y="5845402"/>
            <a:ext cx="6490017" cy="3829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Summary of Cleaned taxi trip dataset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80AF0E6-E156-4357-AADB-6C574F33DEF7}"/>
              </a:ext>
            </a:extLst>
          </p:cNvPr>
          <p:cNvGrpSpPr/>
          <p:nvPr/>
        </p:nvGrpSpPr>
        <p:grpSpPr>
          <a:xfrm>
            <a:off x="-1" y="1521082"/>
            <a:ext cx="12192001" cy="3815835"/>
            <a:chOff x="-1" y="821128"/>
            <a:chExt cx="13566973" cy="4246172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ACC2B4B2-C9B6-4287-B2A0-503742035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821128"/>
              <a:ext cx="7076955" cy="4246172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5ADD6CAC-71AA-415D-92C0-B60F8BEF52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562"/>
            <a:stretch/>
          </p:blipFill>
          <p:spPr>
            <a:xfrm>
              <a:off x="7076954" y="821128"/>
              <a:ext cx="6490018" cy="42461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5123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BDEBEF9-68FD-4F1A-AAA3-2362A6B81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49" y="1085523"/>
            <a:ext cx="11831701" cy="468695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6CB15FB-BA7D-4952-B4A9-9104566FA2A2}"/>
              </a:ext>
            </a:extLst>
          </p:cNvPr>
          <p:cNvSpPr txBox="1"/>
          <p:nvPr/>
        </p:nvSpPr>
        <p:spPr>
          <a:xfrm>
            <a:off x="1" y="205876"/>
            <a:ext cx="246907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Current Progress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A0C4AE6-DAD9-4257-BD81-B19FF09473F4}"/>
              </a:ext>
            </a:extLst>
          </p:cNvPr>
          <p:cNvSpPr/>
          <p:nvPr/>
        </p:nvSpPr>
        <p:spPr>
          <a:xfrm>
            <a:off x="2469071" y="5845402"/>
            <a:ext cx="6490017" cy="3829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Current ride panel with overall features.</a:t>
            </a:r>
          </a:p>
        </p:txBody>
      </p:sp>
    </p:spTree>
    <p:extLst>
      <p:ext uri="{BB962C8B-B14F-4D97-AF65-F5344CB8AC3E}">
        <p14:creationId xmlns:p14="http://schemas.microsoft.com/office/powerpoint/2010/main" val="1007291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600" dirty="0" smtClean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e7d195523061f1c0214d268728035a112e1f1a63855fa0d5B3BC3571FB2346650E40B27C71D4ADB669896543E409C0762562804D99F14164E036E91A4D200FB459B9C67F1066513BDCC2663F2655ED5A2F3E64E50905ECC13FD08E412A2449DFC0DEA4732AF4E76A12DAA23714D9A24C7EAC7F7CD8FF94AEC7D4E9162B55FEA74E289784371BE33B</_7b1dac89e7d195523061f1c0316ecb71>
</e7d195523061f1c0>
</file>

<file path=customXml/itemProps1.xml><?xml version="1.0" encoding="utf-8"?>
<ds:datastoreItem xmlns:ds="http://schemas.openxmlformats.org/officeDocument/2006/customXml" ds:itemID="{B0F3114C-015A-4FAC-B9BB-D791D02A1142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4498</TotalTime>
  <Words>1272</Words>
  <Application>Microsoft Office PowerPoint</Application>
  <PresentationFormat>宽屏</PresentationFormat>
  <Paragraphs>180</Paragraphs>
  <Slides>12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AXIS Std M</vt:lpstr>
      <vt:lpstr>Helvetica Neue</vt:lpstr>
      <vt:lpstr>volkhov</vt:lpstr>
      <vt:lpstr>等线</vt:lpstr>
      <vt:lpstr>等线 Light</vt:lpstr>
      <vt:lpstr>微软雅黑</vt:lpstr>
      <vt:lpstr>Arial</vt:lpstr>
      <vt:lpstr>Arial Black</vt:lpstr>
      <vt:lpstr>Arial Rounded MT Bold</vt:lpstr>
      <vt:lpstr>Open Sans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YAO YAO</cp:lastModifiedBy>
  <cp:revision>420</cp:revision>
  <dcterms:created xsi:type="dcterms:W3CDTF">2016-07-16T14:51:57Z</dcterms:created>
  <dcterms:modified xsi:type="dcterms:W3CDTF">2022-03-18T11:18:35Z</dcterms:modified>
</cp:coreProperties>
</file>

<file path=docProps/thumbnail.jpeg>
</file>